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6"/>
  </p:normalViewPr>
  <p:slideViewPr>
    <p:cSldViewPr snapToGrid="0">
      <p:cViewPr>
        <p:scale>
          <a:sx n="101" d="100"/>
          <a:sy n="101" d="100"/>
        </p:scale>
        <p:origin x="100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021AD2-B830-0735-98E8-9586D9A8BFD9}"/>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A19D9D71-CA91-9A31-F658-F461BC147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F5527E0E-238A-B1CD-A3F5-C3F999B09A23}"/>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5" name="바닥글 개체 틀 4">
            <a:extLst>
              <a:ext uri="{FF2B5EF4-FFF2-40B4-BE49-F238E27FC236}">
                <a16:creationId xmlns:a16="http://schemas.microsoft.com/office/drawing/2014/main" id="{B011B89E-208C-A27A-1AD5-6B01846CBEE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75F76536-0BAF-59F7-1CAA-FA81C11732D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29112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CBDD8A-8099-4EA8-BBDF-F94F456AC56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B81BF016-1570-1F4F-5116-0A3387850960}"/>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ECC2CB3-B8EF-0AC0-18B3-F89168ED6878}"/>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5" name="바닥글 개체 틀 4">
            <a:extLst>
              <a:ext uri="{FF2B5EF4-FFF2-40B4-BE49-F238E27FC236}">
                <a16:creationId xmlns:a16="http://schemas.microsoft.com/office/drawing/2014/main" id="{9B07CD4E-D6D4-1FC6-BD63-FA25C533ECA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55976FE-B443-2168-8D89-54EA8B7C6F5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66393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B68E76E-079E-85CC-9A3C-C99BB7C8974B}"/>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34905426-E49E-D4E4-D97E-99596937547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331AEF3F-1E62-40A2-7EA9-8EC5059ADE13}"/>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5" name="바닥글 개체 틀 4">
            <a:extLst>
              <a:ext uri="{FF2B5EF4-FFF2-40B4-BE49-F238E27FC236}">
                <a16:creationId xmlns:a16="http://schemas.microsoft.com/office/drawing/2014/main" id="{4FBDF291-7708-3097-995E-1995618DF77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B1FAAB97-996A-30ED-500B-8AE809F95C4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07107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DD4312-7A07-86A0-E783-C401AEE9CEF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3AD895-CC0C-38F4-DD18-6F23E1574EBD}"/>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DCF50A84-2E83-ABB4-4BD7-71EB62DBA23A}"/>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5" name="바닥글 개체 틀 4">
            <a:extLst>
              <a:ext uri="{FF2B5EF4-FFF2-40B4-BE49-F238E27FC236}">
                <a16:creationId xmlns:a16="http://schemas.microsoft.com/office/drawing/2014/main" id="{2EDF609D-0604-27B6-3D24-E5199FD43BC7}"/>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F4AC4E2E-8D42-1D09-19FB-B93C0CAE2F19}"/>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6774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E41B1C-FC70-3B23-45B5-4A2CAE511DB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9323D421-DB47-6B14-CDF9-C0FED92ED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D84982C4-99CA-F8D8-5B54-B87FA12482A4}"/>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5" name="바닥글 개체 틀 4">
            <a:extLst>
              <a:ext uri="{FF2B5EF4-FFF2-40B4-BE49-F238E27FC236}">
                <a16:creationId xmlns:a16="http://schemas.microsoft.com/office/drawing/2014/main" id="{506B0ABB-4B12-C4BF-3686-6FE0D504D0FE}"/>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4D485E7-5626-8092-0716-4D8BB38F0DE0}"/>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91354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C8E0B7-94BD-9F8A-E23E-984EE54B3D7B}"/>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E42ECD32-2741-08ED-35A7-0F7AE0D24B2B}"/>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D4CB47E7-7044-99B5-ACE7-65DC91D7AA67}"/>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29C1368A-4676-EA5C-E12A-CB3FD6D793D9}"/>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6" name="바닥글 개체 틀 5">
            <a:extLst>
              <a:ext uri="{FF2B5EF4-FFF2-40B4-BE49-F238E27FC236}">
                <a16:creationId xmlns:a16="http://schemas.microsoft.com/office/drawing/2014/main" id="{4615C8A6-A122-E396-BB74-5DA7EEC9D6FC}"/>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07F69C68-0368-F534-9A69-C1CC75A6DD07}"/>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867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C11B1C-A87A-CA33-AD1D-A82A39E9D265}"/>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380F926-63A2-22CF-29AF-D2ADF0DE8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113979-504B-1783-674C-B6E009BDB938}"/>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2AC24086-AB9A-DECE-CA21-5438475F50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21FF130B-FF86-91AD-5B28-4EE448781F4D}"/>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2134B557-FB8C-655C-BD04-BE778F077378}"/>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8" name="바닥글 개체 틀 7">
            <a:extLst>
              <a:ext uri="{FF2B5EF4-FFF2-40B4-BE49-F238E27FC236}">
                <a16:creationId xmlns:a16="http://schemas.microsoft.com/office/drawing/2014/main" id="{50768985-F0A3-8664-825B-C5BE84510536}"/>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EAAC9549-4846-2F36-91A3-165D61A26094}"/>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4693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AF9346-6CBA-E6A0-51C5-E27288D0BC84}"/>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E7063DD6-585C-330C-FF30-EB727FB37FA0}"/>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4" name="바닥글 개체 틀 3">
            <a:extLst>
              <a:ext uri="{FF2B5EF4-FFF2-40B4-BE49-F238E27FC236}">
                <a16:creationId xmlns:a16="http://schemas.microsoft.com/office/drawing/2014/main" id="{2F2947D7-8571-181F-205A-E67372C52DDD}"/>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561E8B1D-AA68-C512-6CD1-8A790AD6183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2638221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DB4FE7F-E0C7-64F5-33D8-C5F94EABC95E}"/>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3" name="바닥글 개체 틀 2">
            <a:extLst>
              <a:ext uri="{FF2B5EF4-FFF2-40B4-BE49-F238E27FC236}">
                <a16:creationId xmlns:a16="http://schemas.microsoft.com/office/drawing/2014/main" id="{2F5B277E-59F6-BEE5-37B2-9A15F436DA30}"/>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9DC7F8F2-B4D8-3AE5-F203-EA4A693E9D86}"/>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407279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5DA2FE-23A9-451D-7FEC-576440CF60B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68747628-0949-A5CD-8ABE-D82D86166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3CE9B780-0382-8EBF-88E3-35FFB79F4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5179DE8C-EBBE-A98B-4419-3CD291B7492F}"/>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6" name="바닥글 개체 틀 5">
            <a:extLst>
              <a:ext uri="{FF2B5EF4-FFF2-40B4-BE49-F238E27FC236}">
                <a16:creationId xmlns:a16="http://schemas.microsoft.com/office/drawing/2014/main" id="{F54AD645-2225-C325-71D2-01DADD09400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9ED62D7F-A9F9-9189-CD86-1E00CCF099F5}"/>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110810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46AD01-5E6F-B57F-3C84-07D71C8F9C32}"/>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5786B763-42C3-0CFA-AE26-F5AAFD9D7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A398AADC-C410-3ECA-48BE-C81BE4408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F54AD86F-A7D0-DF7F-6BBA-55CD712F47F3}"/>
              </a:ext>
            </a:extLst>
          </p:cNvPr>
          <p:cNvSpPr>
            <a:spLocks noGrp="1"/>
          </p:cNvSpPr>
          <p:nvPr>
            <p:ph type="dt" sz="half" idx="10"/>
          </p:nvPr>
        </p:nvSpPr>
        <p:spPr/>
        <p:txBody>
          <a:bodyPr/>
          <a:lstStyle/>
          <a:p>
            <a:fld id="{597D8C23-C99C-084C-BE7D-71A0B7D53900}" type="datetimeFigureOut">
              <a:rPr kumimoji="1" lang="ko-Kore-KR" altLang="en-US" smtClean="0"/>
              <a:t>2023. 5. 16.</a:t>
            </a:fld>
            <a:endParaRPr kumimoji="1" lang="ko-Kore-KR" altLang="en-US"/>
          </a:p>
        </p:txBody>
      </p:sp>
      <p:sp>
        <p:nvSpPr>
          <p:cNvPr id="6" name="바닥글 개체 틀 5">
            <a:extLst>
              <a:ext uri="{FF2B5EF4-FFF2-40B4-BE49-F238E27FC236}">
                <a16:creationId xmlns:a16="http://schemas.microsoft.com/office/drawing/2014/main" id="{C08D4B0F-CEB3-9B20-2BA2-E27C1D695652}"/>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67CABD55-F678-4C1C-E075-1B68EDDFBD1C}"/>
              </a:ext>
            </a:extLst>
          </p:cNvPr>
          <p:cNvSpPr>
            <a:spLocks noGrp="1"/>
          </p:cNvSpPr>
          <p:nvPr>
            <p:ph type="sldNum" sz="quarter" idx="12"/>
          </p:nvPr>
        </p:nvSpPr>
        <p:spPr/>
        <p:txBody>
          <a:body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82002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9D3361-AE56-1319-11EA-6F4714C489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50F74389-749A-7D11-79EE-ECFBC85620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F2E8C3C-9694-8DCC-2B08-9D668A9F8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D8C23-C99C-084C-BE7D-71A0B7D53900}" type="datetimeFigureOut">
              <a:rPr kumimoji="1" lang="ko-Kore-KR" altLang="en-US" smtClean="0"/>
              <a:t>2023. 5. 16.</a:t>
            </a:fld>
            <a:endParaRPr kumimoji="1" lang="ko-Kore-KR" altLang="en-US"/>
          </a:p>
        </p:txBody>
      </p:sp>
      <p:sp>
        <p:nvSpPr>
          <p:cNvPr id="5" name="바닥글 개체 틀 4">
            <a:extLst>
              <a:ext uri="{FF2B5EF4-FFF2-40B4-BE49-F238E27FC236}">
                <a16:creationId xmlns:a16="http://schemas.microsoft.com/office/drawing/2014/main" id="{A10D7A7A-507C-FFD9-A988-60CACA7EE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1687B4B9-4383-15FC-C428-8CE157975B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D2ABA-3FB2-9943-BDF5-59BC07791ADE}" type="slidenum">
              <a:rPr kumimoji="1" lang="ko-Kore-KR" altLang="en-US" smtClean="0"/>
              <a:t>‹#›</a:t>
            </a:fld>
            <a:endParaRPr kumimoji="1" lang="ko-Kore-KR" altLang="en-US"/>
          </a:p>
        </p:txBody>
      </p:sp>
    </p:spTree>
    <p:extLst>
      <p:ext uri="{BB962C8B-B14F-4D97-AF65-F5344CB8AC3E}">
        <p14:creationId xmlns:p14="http://schemas.microsoft.com/office/powerpoint/2010/main" val="352080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risyou.com/car/5462/Spec/53102"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9E26FB-2D6A-8928-7B08-FA8AF989CC77}"/>
              </a:ext>
            </a:extLst>
          </p:cNvPr>
          <p:cNvSpPr>
            <a:spLocks noGrp="1"/>
          </p:cNvSpPr>
          <p:nvPr>
            <p:ph type="ctrTitle"/>
          </p:nvPr>
        </p:nvSpPr>
        <p:spPr>
          <a:xfrm>
            <a:off x="1524000" y="768928"/>
            <a:ext cx="9144000" cy="3117128"/>
          </a:xfrm>
        </p:spPr>
        <p:txBody>
          <a:bodyPr>
            <a:normAutofit/>
          </a:bodyPr>
          <a:lstStyle/>
          <a:p>
            <a:pPr marL="742950" indent="-742950" algn="l">
              <a:lnSpc>
                <a:spcPct val="150000"/>
              </a:lnSpc>
              <a:buFont typeface="+mj-lt"/>
              <a:buAutoNum type="arabicPeriod"/>
            </a:pPr>
            <a:r>
              <a:rPr lang="ko-KR" altLang="en-US" sz="4000" b="1" i="0" dirty="0">
                <a:solidFill>
                  <a:srgbClr val="333333"/>
                </a:solidFill>
                <a:effectLst/>
                <a:latin typeface="NanumGothic" panose="020D0604000000000000" pitchFamily="34" charset="-127"/>
                <a:ea typeface="NanumGothic" panose="020D0604000000000000" pitchFamily="34" charset="-127"/>
              </a:rPr>
              <a:t>과제</a:t>
            </a:r>
            <a:r>
              <a:rPr lang="en-US" altLang="ko-KR" sz="4000" b="1" i="0" dirty="0">
                <a:solidFill>
                  <a:srgbClr val="333333"/>
                </a:solidFill>
                <a:effectLst/>
                <a:latin typeface="NanumGothic" panose="020D0604000000000000" pitchFamily="34" charset="-127"/>
                <a:ea typeface="NanumGothic" panose="020D0604000000000000" pitchFamily="34" charset="-127"/>
              </a:rPr>
              <a:t>02 - </a:t>
            </a:r>
            <a:r>
              <a:rPr lang="en" altLang="ko-Kore-KR" sz="4000" b="1" i="0" dirty="0">
                <a:solidFill>
                  <a:srgbClr val="333333"/>
                </a:solidFill>
                <a:effectLst/>
                <a:latin typeface="NanumGothic" panose="020D0604000000000000" pitchFamily="34" charset="-127"/>
                <a:ea typeface="NanumGothic" panose="020D0604000000000000" pitchFamily="34" charset="-127"/>
              </a:rPr>
              <a:t>bicycle model simulation</a:t>
            </a:r>
            <a:br>
              <a:rPr lang="en" altLang="ko-Kore-KR" sz="4000" b="1" i="0" dirty="0">
                <a:solidFill>
                  <a:srgbClr val="333333"/>
                </a:solidFill>
                <a:effectLst/>
                <a:latin typeface="NanumGothic" panose="020D0604000000000000" pitchFamily="34" charset="-127"/>
                <a:ea typeface="NanumGothic" panose="020D0604000000000000" pitchFamily="34" charset="-127"/>
              </a:rPr>
            </a:b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ko-KR" altLang="en-US" sz="1300" b="0" i="0" dirty="0">
                <a:solidFill>
                  <a:srgbClr val="333333"/>
                </a:solidFill>
                <a:effectLst/>
                <a:latin typeface="NanumGothic" panose="020D0604000000000000" pitchFamily="34" charset="-127"/>
                <a:ea typeface="NanumGothic" panose="020D0604000000000000" pitchFamily="34" charset="-127"/>
              </a:rPr>
              <a:t>아래 사진의 </a:t>
            </a:r>
            <a:r>
              <a:rPr lang="ko-KR" altLang="en-US" sz="1300" b="0" i="0" dirty="0" err="1">
                <a:solidFill>
                  <a:srgbClr val="333333"/>
                </a:solidFill>
                <a:effectLst/>
                <a:latin typeface="NanumGothic" panose="020D0604000000000000" pitchFamily="34" charset="-127"/>
                <a:ea typeface="NanumGothic" panose="020D0604000000000000" pitchFamily="34" charset="-127"/>
              </a:rPr>
              <a:t>면허시허험장</a:t>
            </a:r>
            <a:r>
              <a:rPr lang="ko-KR" altLang="en-US"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err="1">
                <a:solidFill>
                  <a:srgbClr val="333333"/>
                </a:solidFill>
                <a:effectLst/>
                <a:latin typeface="NanumGothic" panose="020D0604000000000000" pitchFamily="34" charset="-127"/>
                <a:ea typeface="NanumGothic" panose="020D0604000000000000" pitchFamily="34" charset="-127"/>
              </a:rPr>
              <a:t>굴절코스을</a:t>
            </a:r>
            <a:r>
              <a:rPr lang="ko-KR" altLang="en-US" sz="1300" b="0" i="0" dirty="0">
                <a:solidFill>
                  <a:srgbClr val="333333"/>
                </a:solidFill>
                <a:effectLst/>
                <a:latin typeface="NanumGothic" panose="020D0604000000000000" pitchFamily="34" charset="-127"/>
                <a:ea typeface="NanumGothic" panose="020D0604000000000000" pitchFamily="34" charset="-127"/>
              </a:rPr>
              <a:t> </a:t>
            </a:r>
            <a:r>
              <a:rPr lang="en" altLang="ko-Kore-KR" sz="1300" b="0" i="0" dirty="0" err="1">
                <a:solidFill>
                  <a:srgbClr val="333333"/>
                </a:solidFill>
                <a:effectLst/>
                <a:latin typeface="NanumGothic" panose="020D0604000000000000" pitchFamily="34" charset="-127"/>
                <a:ea typeface="NanumGothic" panose="020D0604000000000000" pitchFamily="34" charset="-127"/>
              </a:rPr>
              <a:t>Matlab</a:t>
            </a:r>
            <a:r>
              <a:rPr lang="en" altLang="ko-Kore-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err="1">
                <a:solidFill>
                  <a:srgbClr val="333333"/>
                </a:solidFill>
                <a:effectLst/>
                <a:latin typeface="NanumGothic" panose="020D0604000000000000" pitchFamily="34" charset="-127"/>
                <a:ea typeface="NanumGothic" panose="020D0604000000000000" pitchFamily="34" charset="-127"/>
              </a:rPr>
              <a:t>으로</a:t>
            </a:r>
            <a:r>
              <a:rPr lang="ko-KR" altLang="en-US" sz="1300" b="0" i="0" dirty="0">
                <a:solidFill>
                  <a:srgbClr val="333333"/>
                </a:solidFill>
                <a:effectLst/>
                <a:latin typeface="NanumGothic" panose="020D0604000000000000" pitchFamily="34" charset="-127"/>
                <a:ea typeface="NanumGothic" panose="020D0604000000000000" pitchFamily="34" charset="-127"/>
              </a:rPr>
              <a:t> 연석은 실선으로 나타내고 차량 모델의 바퀴가 실선을 넘어가지 않도록 주행시키는 </a:t>
            </a:r>
            <a:r>
              <a:rPr lang="en" altLang="ko-Kore-KR" sz="1300" b="0" i="0" dirty="0">
                <a:solidFill>
                  <a:srgbClr val="333333"/>
                </a:solidFill>
                <a:effectLst/>
                <a:latin typeface="NanumGothic" panose="020D0604000000000000" pitchFamily="34" charset="-127"/>
                <a:ea typeface="NanumGothic" panose="020D0604000000000000" pitchFamily="34" charset="-127"/>
              </a:rPr>
              <a:t>simulation</a:t>
            </a:r>
            <a:r>
              <a:rPr lang="ko-KR" altLang="en-US" sz="1300" b="0" i="0" dirty="0">
                <a:solidFill>
                  <a:srgbClr val="333333"/>
                </a:solidFill>
                <a:effectLst/>
                <a:latin typeface="NanumGothic" panose="020D0604000000000000" pitchFamily="34" charset="-127"/>
                <a:ea typeface="NanumGothic" panose="020D0604000000000000" pitchFamily="34" charset="-127"/>
              </a:rPr>
              <a:t>을 수행하라</a:t>
            </a:r>
            <a:r>
              <a:rPr lang="en-US" altLang="ko-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a:solidFill>
                  <a:srgbClr val="333333"/>
                </a:solidFill>
                <a:effectLst/>
                <a:latin typeface="NanumGothic" panose="020D0604000000000000" pitchFamily="34" charset="-127"/>
                <a:ea typeface="NanumGothic" panose="020D0604000000000000" pitchFamily="34" charset="-127"/>
              </a:rPr>
              <a:t>단</a:t>
            </a:r>
            <a:r>
              <a:rPr lang="en-US" altLang="ko-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a:solidFill>
                  <a:srgbClr val="333333"/>
                </a:solidFill>
                <a:effectLst/>
                <a:latin typeface="NanumGothic" panose="020D0604000000000000" pitchFamily="34" charset="-127"/>
                <a:ea typeface="NanumGothic" panose="020D0604000000000000" pitchFamily="34" charset="-127"/>
              </a:rPr>
              <a:t>차체</a:t>
            </a:r>
            <a:r>
              <a:rPr lang="en-US" altLang="ko-KR" sz="1300" b="0" i="0" dirty="0">
                <a:solidFill>
                  <a:srgbClr val="333333"/>
                </a:solidFill>
                <a:effectLst/>
                <a:latin typeface="NanumGothic" panose="020D0604000000000000" pitchFamily="34" charset="-127"/>
                <a:ea typeface="NanumGothic" panose="020D0604000000000000" pitchFamily="34" charset="-127"/>
              </a:rPr>
              <a:t>(</a:t>
            </a:r>
            <a:r>
              <a:rPr lang="ko-KR" altLang="en-US" sz="1300" b="0" i="0" dirty="0">
                <a:solidFill>
                  <a:srgbClr val="333333"/>
                </a:solidFill>
                <a:effectLst/>
                <a:latin typeface="NanumGothic" panose="020D0604000000000000" pitchFamily="34" charset="-127"/>
                <a:ea typeface="NanumGothic" panose="020D0604000000000000" pitchFamily="34" charset="-127"/>
              </a:rPr>
              <a:t>아반떼</a:t>
            </a:r>
            <a:r>
              <a:rPr lang="en" altLang="ko-Kore-KR" sz="1300" b="0" i="0" dirty="0">
                <a:solidFill>
                  <a:srgbClr val="333333"/>
                </a:solidFill>
                <a:effectLst/>
                <a:latin typeface="NanumGothic" panose="020D0604000000000000" pitchFamily="34" charset="-127"/>
                <a:ea typeface="NanumGothic" panose="020D0604000000000000" pitchFamily="34" charset="-127"/>
              </a:rPr>
              <a:t>AD)</a:t>
            </a:r>
            <a:r>
              <a:rPr lang="ko-KR" altLang="en-US" sz="1300" b="0" i="0" dirty="0">
                <a:solidFill>
                  <a:srgbClr val="333333"/>
                </a:solidFill>
                <a:effectLst/>
                <a:latin typeface="NanumGothic" panose="020D0604000000000000" pitchFamily="34" charset="-127"/>
                <a:ea typeface="NanumGothic" panose="020D0604000000000000" pitchFamily="34" charset="-127"/>
              </a:rPr>
              <a:t>는 연석 실선을 넘어가도 됨</a:t>
            </a:r>
            <a:r>
              <a:rPr lang="en-US" altLang="ko-KR" sz="1300" b="0" i="0" dirty="0">
                <a:solidFill>
                  <a:srgbClr val="333333"/>
                </a:solidFill>
                <a:effectLst/>
                <a:latin typeface="NanumGothic" panose="020D0604000000000000" pitchFamily="34" charset="-127"/>
                <a:ea typeface="NanumGothic" panose="020D0604000000000000" pitchFamily="34" charset="-127"/>
              </a:rPr>
              <a:t>. </a:t>
            </a: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en" altLang="ko-Kore-KR" sz="1300" b="0" i="0" dirty="0">
                <a:solidFill>
                  <a:srgbClr val="333333"/>
                </a:solidFill>
                <a:effectLst/>
                <a:latin typeface="NanumGothic" panose="020D0604000000000000" pitchFamily="34" charset="-127"/>
                <a:ea typeface="NanumGothic" panose="020D0604000000000000" pitchFamily="34" charset="-127"/>
              </a:rPr>
              <a:t>simulation </a:t>
            </a:r>
            <a:r>
              <a:rPr lang="ko-KR" altLang="en-US" sz="1300" b="0" i="0" dirty="0">
                <a:solidFill>
                  <a:srgbClr val="333333"/>
                </a:solidFill>
                <a:effectLst/>
                <a:latin typeface="NanumGothic" panose="020D0604000000000000" pitchFamily="34" charset="-127"/>
                <a:ea typeface="NanumGothic" panose="020D0604000000000000" pitchFamily="34" charset="-127"/>
              </a:rPr>
              <a:t>결과 영상을 </a:t>
            </a:r>
            <a:r>
              <a:rPr lang="en" altLang="ko-Kore-KR" sz="1300" b="0" i="0" dirty="0">
                <a:solidFill>
                  <a:srgbClr val="333333"/>
                </a:solidFill>
                <a:effectLst/>
                <a:latin typeface="NanumGothic" panose="020D0604000000000000" pitchFamily="34" charset="-127"/>
                <a:ea typeface="NanumGothic" panose="020D0604000000000000" pitchFamily="34" charset="-127"/>
              </a:rPr>
              <a:t>ppt </a:t>
            </a:r>
            <a:r>
              <a:rPr lang="ko-KR" altLang="en-US" sz="1300" b="0" i="0" dirty="0">
                <a:solidFill>
                  <a:srgbClr val="333333"/>
                </a:solidFill>
                <a:effectLst/>
                <a:latin typeface="NanumGothic" panose="020D0604000000000000" pitchFamily="34" charset="-127"/>
                <a:ea typeface="NanumGothic" panose="020D0604000000000000" pitchFamily="34" charset="-127"/>
              </a:rPr>
              <a:t>에 첨부할 것</a:t>
            </a:r>
            <a:r>
              <a:rPr lang="en-US" altLang="ko-KR" sz="1300" b="0" i="0" dirty="0">
                <a:solidFill>
                  <a:srgbClr val="333333"/>
                </a:solidFill>
                <a:effectLst/>
                <a:latin typeface="NanumGothic" panose="020D0604000000000000" pitchFamily="34" charset="-127"/>
                <a:ea typeface="NanumGothic" panose="020D0604000000000000" pitchFamily="34" charset="-127"/>
              </a:rPr>
              <a:t>. (</a:t>
            </a:r>
            <a:r>
              <a:rPr lang="ko-KR" altLang="en-US" sz="1300" b="0" i="0" dirty="0">
                <a:solidFill>
                  <a:srgbClr val="333333"/>
                </a:solidFill>
                <a:effectLst/>
                <a:latin typeface="NanumGothic" panose="020D0604000000000000" pitchFamily="34" charset="-127"/>
                <a:ea typeface="NanumGothic" panose="020D0604000000000000" pitchFamily="34" charset="-127"/>
              </a:rPr>
              <a:t>영상은 </a:t>
            </a:r>
            <a:r>
              <a:rPr lang="en" altLang="ko-Kore-KR" sz="1300" b="0" i="0" dirty="0">
                <a:solidFill>
                  <a:srgbClr val="333333"/>
                </a:solidFill>
                <a:effectLst/>
                <a:latin typeface="NanumGothic" panose="020D0604000000000000" pitchFamily="34" charset="-127"/>
                <a:ea typeface="NanumGothic" panose="020D0604000000000000" pitchFamily="34" charset="-127"/>
              </a:rPr>
              <a:t>MP4 </a:t>
            </a:r>
            <a:r>
              <a:rPr lang="ko-KR" altLang="en-US" sz="1300" b="0" i="0" dirty="0">
                <a:solidFill>
                  <a:srgbClr val="333333"/>
                </a:solidFill>
                <a:effectLst/>
                <a:latin typeface="NanumGothic" panose="020D0604000000000000" pitchFamily="34" charset="-127"/>
                <a:ea typeface="NanumGothic" panose="020D0604000000000000" pitchFamily="34" charset="-127"/>
              </a:rPr>
              <a:t>파일 포맷으로 </a:t>
            </a:r>
            <a:r>
              <a:rPr lang="en" altLang="ko-Kore-KR" sz="1300" b="0" i="0" dirty="0">
                <a:solidFill>
                  <a:srgbClr val="333333"/>
                </a:solidFill>
                <a:effectLst/>
                <a:latin typeface="NanumGothic" panose="020D0604000000000000" pitchFamily="34" charset="-127"/>
                <a:ea typeface="NanumGothic" panose="020D0604000000000000" pitchFamily="34" charset="-127"/>
              </a:rPr>
              <a:t>ppt </a:t>
            </a:r>
            <a:r>
              <a:rPr lang="ko-KR" altLang="en-US" sz="1300" b="0" i="0" dirty="0">
                <a:solidFill>
                  <a:srgbClr val="333333"/>
                </a:solidFill>
                <a:effectLst/>
                <a:latin typeface="NanumGothic" panose="020D0604000000000000" pitchFamily="34" charset="-127"/>
                <a:ea typeface="NanumGothic" panose="020D0604000000000000" pitchFamily="34" charset="-127"/>
              </a:rPr>
              <a:t>에 </a:t>
            </a:r>
            <a:r>
              <a:rPr lang="ko-KR" altLang="en-US" sz="1300" b="0" i="0" dirty="0" err="1">
                <a:solidFill>
                  <a:srgbClr val="333333"/>
                </a:solidFill>
                <a:effectLst/>
                <a:latin typeface="NanumGothic" panose="020D0604000000000000" pitchFamily="34" charset="-127"/>
                <a:ea typeface="NanumGothic" panose="020D0604000000000000" pitchFamily="34" charset="-127"/>
              </a:rPr>
              <a:t>첨부해야함</a:t>
            </a:r>
            <a:r>
              <a:rPr lang="en-US" altLang="ko-KR" sz="1300" b="0" i="0" dirty="0">
                <a:solidFill>
                  <a:srgbClr val="333333"/>
                </a:solidFill>
                <a:effectLst/>
                <a:latin typeface="NanumGothic" panose="020D0604000000000000" pitchFamily="34" charset="-127"/>
                <a:ea typeface="NanumGothic" panose="020D0604000000000000" pitchFamily="34" charset="-127"/>
              </a:rPr>
              <a:t>.)</a:t>
            </a: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ko-KR" altLang="en-US" sz="1300" b="0" i="0" dirty="0">
                <a:solidFill>
                  <a:srgbClr val="333333"/>
                </a:solidFill>
                <a:effectLst/>
                <a:latin typeface="NanumGothic" panose="020D0604000000000000" pitchFamily="34" charset="-127"/>
                <a:ea typeface="NanumGothic" panose="020D0604000000000000" pitchFamily="34" charset="-127"/>
              </a:rPr>
              <a:t>또한 </a:t>
            </a:r>
            <a:r>
              <a:rPr lang="en" altLang="ko-Kore-KR" sz="1300" b="0" i="0" dirty="0">
                <a:solidFill>
                  <a:srgbClr val="333333"/>
                </a:solidFill>
                <a:effectLst/>
                <a:latin typeface="NanumGothic" panose="020D0604000000000000" pitchFamily="34" charset="-127"/>
                <a:ea typeface="NanumGothic" panose="020D0604000000000000" pitchFamily="34" charset="-127"/>
              </a:rPr>
              <a:t>ppt </a:t>
            </a:r>
            <a:r>
              <a:rPr lang="ko-KR" altLang="en-US" sz="1300" b="0" i="0" dirty="0">
                <a:solidFill>
                  <a:srgbClr val="333333"/>
                </a:solidFill>
                <a:effectLst/>
                <a:latin typeface="NanumGothic" panose="020D0604000000000000" pitchFamily="34" charset="-127"/>
                <a:ea typeface="NanumGothic" panose="020D0604000000000000" pitchFamily="34" charset="-127"/>
              </a:rPr>
              <a:t>에는 </a:t>
            </a:r>
            <a:r>
              <a:rPr lang="en" altLang="ko-Kore-KR" sz="1300" b="0" i="0" dirty="0" err="1">
                <a:solidFill>
                  <a:srgbClr val="333333"/>
                </a:solidFill>
                <a:effectLst/>
                <a:latin typeface="NanumGothic" panose="020D0604000000000000" pitchFamily="34" charset="-127"/>
                <a:ea typeface="NanumGothic" panose="020D0604000000000000" pitchFamily="34" charset="-127"/>
              </a:rPr>
              <a:t>Matlab</a:t>
            </a:r>
            <a:r>
              <a:rPr lang="en" altLang="ko-Kore-KR" sz="1300" b="0" i="0" dirty="0">
                <a:solidFill>
                  <a:srgbClr val="333333"/>
                </a:solidFill>
                <a:effectLst/>
                <a:latin typeface="NanumGothic" panose="020D0604000000000000" pitchFamily="34" charset="-127"/>
                <a:ea typeface="NanumGothic" panose="020D0604000000000000" pitchFamily="34" charset="-127"/>
              </a:rPr>
              <a:t> code</a:t>
            </a:r>
            <a:r>
              <a:rPr lang="ko-KR" altLang="en-US" sz="1300" b="0" i="0" dirty="0">
                <a:solidFill>
                  <a:srgbClr val="333333"/>
                </a:solidFill>
                <a:effectLst/>
                <a:latin typeface="NanumGothic" panose="020D0604000000000000" pitchFamily="34" charset="-127"/>
                <a:ea typeface="NanumGothic" panose="020D0604000000000000" pitchFamily="34" charset="-127"/>
              </a:rPr>
              <a:t>에 대한 분석 및 결과 분석을 첨부할 것</a:t>
            </a:r>
            <a:r>
              <a:rPr lang="en-US" altLang="ko-KR" sz="1300" b="0" i="0" dirty="0">
                <a:solidFill>
                  <a:srgbClr val="333333"/>
                </a:solidFill>
                <a:effectLst/>
                <a:latin typeface="NanumGothic" panose="020D0604000000000000" pitchFamily="34" charset="-127"/>
                <a:ea typeface="NanumGothic" panose="020D0604000000000000" pitchFamily="34" charset="-127"/>
              </a:rPr>
              <a:t>. </a:t>
            </a:r>
            <a:br>
              <a:rPr lang="en-US" altLang="ko-KR" sz="1300" b="0" i="0" dirty="0">
                <a:solidFill>
                  <a:srgbClr val="333333"/>
                </a:solidFill>
                <a:effectLst/>
                <a:latin typeface="NanumGothic" panose="020D0604000000000000" pitchFamily="34" charset="-127"/>
                <a:ea typeface="NanumGothic" panose="020D0604000000000000" pitchFamily="34" charset="-127"/>
              </a:rPr>
            </a:br>
            <a:r>
              <a:rPr lang="en" altLang="ko-Kore-KR" sz="1300" b="0" i="0" dirty="0" err="1">
                <a:solidFill>
                  <a:srgbClr val="333333"/>
                </a:solidFill>
                <a:effectLst/>
                <a:latin typeface="NanumGothic" panose="020D0604000000000000" pitchFamily="34" charset="-127"/>
                <a:ea typeface="NanumGothic" panose="020D0604000000000000" pitchFamily="34" charset="-127"/>
              </a:rPr>
              <a:t>Matlab</a:t>
            </a:r>
            <a:r>
              <a:rPr lang="en" altLang="ko-Kore-KR" sz="1300" b="0" i="0" dirty="0">
                <a:solidFill>
                  <a:srgbClr val="333333"/>
                </a:solidFill>
                <a:effectLst/>
                <a:latin typeface="NanumGothic" panose="020D0604000000000000" pitchFamily="34" charset="-127"/>
                <a:ea typeface="NanumGothic" panose="020D0604000000000000" pitchFamily="34" charset="-127"/>
              </a:rPr>
              <a:t> code </a:t>
            </a:r>
            <a:r>
              <a:rPr lang="ko-KR" altLang="en-US" sz="1300" b="0" i="0" dirty="0">
                <a:solidFill>
                  <a:srgbClr val="333333"/>
                </a:solidFill>
                <a:effectLst/>
                <a:latin typeface="NanumGothic" panose="020D0604000000000000" pitchFamily="34" charset="-127"/>
                <a:ea typeface="NanumGothic" panose="020D0604000000000000" pitchFamily="34" charset="-127"/>
              </a:rPr>
              <a:t>와 </a:t>
            </a:r>
            <a:r>
              <a:rPr lang="en" altLang="ko-Kore-KR" sz="1300" b="0" i="0" dirty="0">
                <a:solidFill>
                  <a:srgbClr val="333333"/>
                </a:solidFill>
                <a:effectLst/>
                <a:latin typeface="NanumGothic" panose="020D0604000000000000" pitchFamily="34" charset="-127"/>
                <a:ea typeface="NanumGothic" panose="020D0604000000000000" pitchFamily="34" charset="-127"/>
              </a:rPr>
              <a:t>ppt </a:t>
            </a:r>
            <a:r>
              <a:rPr lang="ko-KR" altLang="en-US" sz="1300" b="0" i="0" dirty="0" err="1">
                <a:solidFill>
                  <a:srgbClr val="333333"/>
                </a:solidFill>
                <a:effectLst/>
                <a:latin typeface="NanumGothic" panose="020D0604000000000000" pitchFamily="34" charset="-127"/>
                <a:ea typeface="NanumGothic" panose="020D0604000000000000" pitchFamily="34" charset="-127"/>
              </a:rPr>
              <a:t>를</a:t>
            </a:r>
            <a:r>
              <a:rPr lang="ko-KR" altLang="en-US" sz="1300" b="0" i="0" dirty="0">
                <a:solidFill>
                  <a:srgbClr val="333333"/>
                </a:solidFill>
                <a:effectLst/>
                <a:latin typeface="NanumGothic" panose="020D0604000000000000" pitchFamily="34" charset="-127"/>
                <a:ea typeface="NanumGothic" panose="020D0604000000000000" pitchFamily="34" charset="-127"/>
              </a:rPr>
              <a:t> 작성하여 하나의 </a:t>
            </a:r>
            <a:r>
              <a:rPr lang="en" altLang="ko-Kore-KR" sz="1300" b="0" i="0" dirty="0">
                <a:solidFill>
                  <a:srgbClr val="333333"/>
                </a:solidFill>
                <a:effectLst/>
                <a:latin typeface="NanumGothic" panose="020D0604000000000000" pitchFamily="34" charset="-127"/>
                <a:ea typeface="NanumGothic" panose="020D0604000000000000" pitchFamily="34" charset="-127"/>
              </a:rPr>
              <a:t>zip </a:t>
            </a:r>
            <a:r>
              <a:rPr lang="ko-KR" altLang="en-US" sz="1300" b="0" i="0" dirty="0">
                <a:solidFill>
                  <a:srgbClr val="333333"/>
                </a:solidFill>
                <a:effectLst/>
                <a:latin typeface="NanumGothic" panose="020D0604000000000000" pitchFamily="34" charset="-127"/>
                <a:ea typeface="NanumGothic" panose="020D0604000000000000" pitchFamily="34" charset="-127"/>
              </a:rPr>
              <a:t>파일로 묶어 제출 할 것</a:t>
            </a:r>
            <a:r>
              <a:rPr lang="en-US" altLang="ko-KR" sz="1300" b="0" i="0" dirty="0">
                <a:solidFill>
                  <a:srgbClr val="333333"/>
                </a:solidFill>
                <a:effectLst/>
                <a:latin typeface="NanumGothic" panose="020D0604000000000000" pitchFamily="34" charset="-127"/>
                <a:ea typeface="NanumGothic" panose="020D0604000000000000" pitchFamily="34" charset="-127"/>
              </a:rPr>
              <a:t>.</a:t>
            </a:r>
            <a:endParaRPr kumimoji="1" lang="ko-Kore-KR" altLang="en-US" sz="4000" dirty="0"/>
          </a:p>
        </p:txBody>
      </p:sp>
      <p:sp>
        <p:nvSpPr>
          <p:cNvPr id="3" name="부제목 2">
            <a:extLst>
              <a:ext uri="{FF2B5EF4-FFF2-40B4-BE49-F238E27FC236}">
                <a16:creationId xmlns:a16="http://schemas.microsoft.com/office/drawing/2014/main" id="{CE03DB22-1B21-AFE5-7ED9-B3C54907FA06}"/>
              </a:ext>
            </a:extLst>
          </p:cNvPr>
          <p:cNvSpPr>
            <a:spLocks noGrp="1"/>
          </p:cNvSpPr>
          <p:nvPr>
            <p:ph type="subTitle" idx="1"/>
          </p:nvPr>
        </p:nvSpPr>
        <p:spPr>
          <a:xfrm>
            <a:off x="1524000" y="4373934"/>
            <a:ext cx="9144000" cy="399947"/>
          </a:xfrm>
        </p:spPr>
        <p:txBody>
          <a:bodyPr>
            <a:normAutofit lnSpcReduction="10000"/>
          </a:bodyPr>
          <a:lstStyle/>
          <a:p>
            <a:r>
              <a:rPr lang="ko-KR" altLang="en-US" b="0" i="0" dirty="0">
                <a:solidFill>
                  <a:srgbClr val="333333"/>
                </a:solidFill>
                <a:effectLst/>
                <a:latin typeface="NanumGothic" panose="020D0604000000000000" pitchFamily="34" charset="-127"/>
                <a:ea typeface="NanumGothic" panose="020D0604000000000000" pitchFamily="34" charset="-127"/>
              </a:rPr>
              <a:t>과제</a:t>
            </a:r>
            <a:r>
              <a:rPr lang="en-US" altLang="ko-KR" b="0" i="0" dirty="0">
                <a:solidFill>
                  <a:srgbClr val="333333"/>
                </a:solidFill>
                <a:effectLst/>
                <a:latin typeface="NanumGothic" panose="020D0604000000000000" pitchFamily="34" charset="-127"/>
                <a:ea typeface="NanumGothic" panose="020D0604000000000000" pitchFamily="34" charset="-127"/>
              </a:rPr>
              <a:t>02_</a:t>
            </a:r>
            <a:r>
              <a:rPr lang="ko-KR" altLang="en-US" dirty="0">
                <a:solidFill>
                  <a:srgbClr val="333333"/>
                </a:solidFill>
                <a:latin typeface="NanumGothic" panose="020D0604000000000000" pitchFamily="34" charset="-127"/>
                <a:ea typeface="NanumGothic" panose="020D0604000000000000" pitchFamily="34" charset="-127"/>
              </a:rPr>
              <a:t>이형섭</a:t>
            </a:r>
            <a:r>
              <a:rPr lang="en-US" altLang="ko-KR" b="0" i="0" dirty="0">
                <a:solidFill>
                  <a:srgbClr val="333333"/>
                </a:solidFill>
                <a:effectLst/>
                <a:latin typeface="NanumGothic" panose="020D0604000000000000" pitchFamily="34" charset="-127"/>
                <a:ea typeface="NanumGothic" panose="020D0604000000000000" pitchFamily="34" charset="-127"/>
              </a:rPr>
              <a:t>_201901766</a:t>
            </a:r>
            <a:endParaRPr kumimoji="1" lang="ko-Kore-KR" altLang="en-US" dirty="0"/>
          </a:p>
        </p:txBody>
      </p:sp>
    </p:spTree>
    <p:extLst>
      <p:ext uri="{BB962C8B-B14F-4D97-AF65-F5344CB8AC3E}">
        <p14:creationId xmlns:p14="http://schemas.microsoft.com/office/powerpoint/2010/main" val="862958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Simulation </a:t>
            </a:r>
            <a:r>
              <a:rPr kumimoji="1" lang="ko-KR" altLang="en-US" sz="2500" dirty="0"/>
              <a:t>결과 영상 </a:t>
            </a:r>
            <a:r>
              <a:rPr kumimoji="1" lang="en-US" altLang="ko-KR" sz="2500" dirty="0"/>
              <a:t>::</a:t>
            </a:r>
            <a:endParaRPr kumimoji="1" lang="ko-Kore-KR" altLang="en-US" sz="2500" dirty="0"/>
          </a:p>
        </p:txBody>
      </p:sp>
      <p:pic>
        <p:nvPicPr>
          <p:cNvPr id="4" name="화면 기록 2023-05-15 오후 11.55.39.mov">
            <a:hlinkClick r:id="" action="ppaction://media"/>
            <a:extLst>
              <a:ext uri="{FF2B5EF4-FFF2-40B4-BE49-F238E27FC236}">
                <a16:creationId xmlns:a16="http://schemas.microsoft.com/office/drawing/2014/main" id="{17E898EA-39A3-1C47-C671-029A992AAED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10557" y="1004030"/>
            <a:ext cx="8770886" cy="5481305"/>
          </a:xfrm>
        </p:spPr>
      </p:pic>
    </p:spTree>
    <p:extLst>
      <p:ext uri="{BB962C8B-B14F-4D97-AF65-F5344CB8AC3E}">
        <p14:creationId xmlns:p14="http://schemas.microsoft.com/office/powerpoint/2010/main" val="350786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2017 </a:t>
            </a:r>
            <a:r>
              <a:rPr kumimoji="1" lang="en-US" altLang="ko-KR" sz="2500" dirty="0" err="1"/>
              <a:t>Avante</a:t>
            </a:r>
            <a:r>
              <a:rPr kumimoji="1" lang="en-US" altLang="ko-KR" sz="2500" dirty="0"/>
              <a:t>(AD)</a:t>
            </a:r>
            <a:r>
              <a:rPr kumimoji="1" lang="ko-KR" altLang="en-US" sz="2500" dirty="0"/>
              <a:t> 분석</a:t>
            </a:r>
            <a:r>
              <a:rPr kumimoji="1" lang="en-US" altLang="ko-KR" sz="2500" dirty="0"/>
              <a:t>::</a:t>
            </a:r>
            <a:br>
              <a:rPr kumimoji="1" lang="en-US" altLang="ko-KR" sz="2500" dirty="0"/>
            </a:br>
            <a:r>
              <a:rPr kumimoji="1" lang="en-US" altLang="ko-KR" sz="1500" dirty="0">
                <a:hlinkClick r:id="rId2"/>
              </a:rPr>
              <a:t>https://</a:t>
            </a:r>
            <a:r>
              <a:rPr kumimoji="1" lang="en-US" altLang="ko-KR" sz="1500" dirty="0" err="1">
                <a:hlinkClick r:id="rId2"/>
              </a:rPr>
              <a:t>www.carisyou.com</a:t>
            </a:r>
            <a:r>
              <a:rPr kumimoji="1" lang="en-US" altLang="ko-KR" sz="1500" dirty="0">
                <a:hlinkClick r:id="rId2"/>
              </a:rPr>
              <a:t>/car/5462/Spec/53102</a:t>
            </a:r>
            <a:endParaRPr kumimoji="1" lang="ko-Kore-KR" altLang="en-US" sz="1500" dirty="0"/>
          </a:p>
        </p:txBody>
      </p:sp>
      <p:sp>
        <p:nvSpPr>
          <p:cNvPr id="5" name="내용 개체 틀 4">
            <a:extLst>
              <a:ext uri="{FF2B5EF4-FFF2-40B4-BE49-F238E27FC236}">
                <a16:creationId xmlns:a16="http://schemas.microsoft.com/office/drawing/2014/main" id="{0BC801E8-F699-50B9-A909-7B753947DD8A}"/>
              </a:ext>
            </a:extLst>
          </p:cNvPr>
          <p:cNvSpPr>
            <a:spLocks noGrp="1"/>
          </p:cNvSpPr>
          <p:nvPr>
            <p:ph idx="1"/>
          </p:nvPr>
        </p:nvSpPr>
        <p:spPr>
          <a:xfrm>
            <a:off x="6215742" y="1361413"/>
            <a:ext cx="5138058" cy="2495612"/>
          </a:xfrm>
        </p:spPr>
        <p:txBody>
          <a:bodyPr/>
          <a:lstStyle/>
          <a:p>
            <a:pPr>
              <a:lnSpc>
                <a:spcPct val="100000"/>
              </a:lnSpc>
            </a:pPr>
            <a:r>
              <a:rPr lang="ko-KR" altLang="en-US" sz="2000" dirty="0"/>
              <a:t>구현에 필요한 제원을 수집</a:t>
            </a:r>
            <a:endParaRPr lang="en-US" altLang="ko-Kore-KR" sz="2000" dirty="0"/>
          </a:p>
          <a:p>
            <a:pPr marL="0" indent="0">
              <a:buNone/>
            </a:pPr>
            <a:r>
              <a:rPr lang="en-US" altLang="ko-Kore-KR" sz="1300" dirty="0"/>
              <a:t>1</a:t>
            </a:r>
            <a:r>
              <a:rPr lang="en-US" altLang="ko-KR" sz="1300" dirty="0"/>
              <a:t>.</a:t>
            </a:r>
            <a:r>
              <a:rPr lang="ko-KR" altLang="en-US" sz="1300" dirty="0"/>
              <a:t> </a:t>
            </a:r>
            <a:r>
              <a:rPr lang="ko-Kore-KR" altLang="en-US" sz="1300" dirty="0"/>
              <a:t>축거</a:t>
            </a:r>
            <a:r>
              <a:rPr lang="ko-KR" altLang="en-US" sz="1300" dirty="0"/>
              <a:t> </a:t>
            </a:r>
            <a:r>
              <a:rPr lang="en-US" altLang="ko-KR" sz="1300" dirty="0"/>
              <a:t>:</a:t>
            </a:r>
            <a:r>
              <a:rPr lang="ko-KR" altLang="en-US" sz="1300" dirty="0"/>
              <a:t> </a:t>
            </a:r>
            <a:r>
              <a:rPr lang="en-US" altLang="ko-KR" sz="1300" dirty="0"/>
              <a:t>2.7m</a:t>
            </a:r>
          </a:p>
          <a:p>
            <a:pPr marL="0" indent="0">
              <a:buNone/>
            </a:pPr>
            <a:r>
              <a:rPr lang="en-US" altLang="ko-KR" sz="1300" dirty="0"/>
              <a:t>2.</a:t>
            </a:r>
            <a:r>
              <a:rPr lang="ko-KR" altLang="en-US" sz="1300" dirty="0"/>
              <a:t> </a:t>
            </a:r>
            <a:r>
              <a:rPr lang="ko-KR" altLang="en-US" sz="1300" dirty="0" err="1"/>
              <a:t>윤거</a:t>
            </a:r>
            <a:r>
              <a:rPr lang="ko-KR" altLang="en-US" sz="1300" dirty="0"/>
              <a:t> 전 </a:t>
            </a:r>
            <a:r>
              <a:rPr lang="en-US" altLang="ko-KR" sz="1300" dirty="0"/>
              <a:t>:</a:t>
            </a:r>
            <a:r>
              <a:rPr lang="ko-KR" altLang="en-US" sz="1300" dirty="0"/>
              <a:t> </a:t>
            </a:r>
            <a:r>
              <a:rPr lang="en-US" altLang="ko-KR" sz="1300" dirty="0"/>
              <a:t>1.545m</a:t>
            </a:r>
          </a:p>
          <a:p>
            <a:pPr marL="0" indent="0">
              <a:buNone/>
            </a:pPr>
            <a:r>
              <a:rPr lang="en-US" altLang="ko-KR" sz="1300" dirty="0"/>
              <a:t>3.</a:t>
            </a:r>
            <a:r>
              <a:rPr lang="ko-KR" altLang="en-US" sz="1300" dirty="0"/>
              <a:t> </a:t>
            </a:r>
            <a:r>
              <a:rPr lang="ko-KR" altLang="en-US" sz="1300" dirty="0" err="1"/>
              <a:t>윤거</a:t>
            </a:r>
            <a:r>
              <a:rPr lang="ko-KR" altLang="en-US" sz="1300" dirty="0"/>
              <a:t> 후 </a:t>
            </a:r>
            <a:r>
              <a:rPr lang="en-US" altLang="ko-KR" sz="1300" dirty="0"/>
              <a:t>:</a:t>
            </a:r>
            <a:r>
              <a:rPr lang="ko-KR" altLang="en-US" sz="1300" dirty="0"/>
              <a:t> </a:t>
            </a:r>
            <a:r>
              <a:rPr lang="en-US" altLang="ko-KR" sz="1300" dirty="0"/>
              <a:t>1.559m</a:t>
            </a:r>
            <a:endParaRPr lang="ko-Kore-KR" altLang="en-US" sz="1300" dirty="0"/>
          </a:p>
        </p:txBody>
      </p:sp>
      <p:pic>
        <p:nvPicPr>
          <p:cNvPr id="6" name="그림 5">
            <a:extLst>
              <a:ext uri="{FF2B5EF4-FFF2-40B4-BE49-F238E27FC236}">
                <a16:creationId xmlns:a16="http://schemas.microsoft.com/office/drawing/2014/main" id="{449D13F5-CDE7-A34E-E2D1-C8AD3F6D6478}"/>
              </a:ext>
            </a:extLst>
          </p:cNvPr>
          <p:cNvPicPr>
            <a:picLocks noChangeAspect="1"/>
          </p:cNvPicPr>
          <p:nvPr/>
        </p:nvPicPr>
        <p:blipFill>
          <a:blip r:embed="rId3"/>
          <a:stretch>
            <a:fillRect/>
          </a:stretch>
        </p:blipFill>
        <p:spPr>
          <a:xfrm>
            <a:off x="838200" y="1915849"/>
            <a:ext cx="5314186" cy="3026301"/>
          </a:xfrm>
          <a:prstGeom prst="rect">
            <a:avLst/>
          </a:prstGeom>
        </p:spPr>
      </p:pic>
      <p:pic>
        <p:nvPicPr>
          <p:cNvPr id="8" name="그림 7" descr="텍스트, 폰트, 스크린샷이(가) 표시된 사진&#10;&#10;자동 생성된 설명">
            <a:extLst>
              <a:ext uri="{FF2B5EF4-FFF2-40B4-BE49-F238E27FC236}">
                <a16:creationId xmlns:a16="http://schemas.microsoft.com/office/drawing/2014/main" id="{02A492A0-40D7-0917-1678-AB33D2B877CB}"/>
              </a:ext>
            </a:extLst>
          </p:cNvPr>
          <p:cNvPicPr>
            <a:picLocks noChangeAspect="1"/>
          </p:cNvPicPr>
          <p:nvPr/>
        </p:nvPicPr>
        <p:blipFill>
          <a:blip r:embed="rId4"/>
          <a:stretch>
            <a:fillRect/>
          </a:stretch>
        </p:blipFill>
        <p:spPr>
          <a:xfrm>
            <a:off x="6215742" y="4383901"/>
            <a:ext cx="5388113" cy="1008544"/>
          </a:xfrm>
          <a:prstGeom prst="rect">
            <a:avLst/>
          </a:prstGeom>
        </p:spPr>
      </p:pic>
      <p:cxnSp>
        <p:nvCxnSpPr>
          <p:cNvPr id="10" name="직선 화살표 연결선 9">
            <a:extLst>
              <a:ext uri="{FF2B5EF4-FFF2-40B4-BE49-F238E27FC236}">
                <a16:creationId xmlns:a16="http://schemas.microsoft.com/office/drawing/2014/main" id="{21B02E12-A1DD-76C6-9E7E-FE9AE296EA4F}"/>
              </a:ext>
            </a:extLst>
          </p:cNvPr>
          <p:cNvCxnSpPr>
            <a:cxnSpLocks/>
          </p:cNvCxnSpPr>
          <p:nvPr/>
        </p:nvCxnSpPr>
        <p:spPr>
          <a:xfrm>
            <a:off x="6875813" y="2820586"/>
            <a:ext cx="0" cy="156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1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굴절 코스 </a:t>
            </a:r>
            <a:r>
              <a:rPr kumimoji="1" lang="en-US" altLang="ko-KR" sz="2500" dirty="0"/>
              <a:t>map </a:t>
            </a:r>
            <a:r>
              <a:rPr kumimoji="1" lang="ko-KR" altLang="en-US" sz="2500" dirty="0"/>
              <a:t>파악 </a:t>
            </a:r>
            <a:r>
              <a:rPr kumimoji="1" lang="en-US" altLang="ko-KR" sz="2500" dirty="0"/>
              <a:t>::</a:t>
            </a:r>
            <a:endParaRPr kumimoji="1" lang="ko-Kore-KR" altLang="en-US" sz="1500" dirty="0"/>
          </a:p>
        </p:txBody>
      </p:sp>
      <p:pic>
        <p:nvPicPr>
          <p:cNvPr id="3" name="그림 2">
            <a:extLst>
              <a:ext uri="{FF2B5EF4-FFF2-40B4-BE49-F238E27FC236}">
                <a16:creationId xmlns:a16="http://schemas.microsoft.com/office/drawing/2014/main" id="{1E175229-CD01-218B-0AB5-1A484F175A26}"/>
              </a:ext>
            </a:extLst>
          </p:cNvPr>
          <p:cNvPicPr>
            <a:picLocks noChangeAspect="1"/>
          </p:cNvPicPr>
          <p:nvPr/>
        </p:nvPicPr>
        <p:blipFill>
          <a:blip r:embed="rId2"/>
          <a:stretch>
            <a:fillRect/>
          </a:stretch>
        </p:blipFill>
        <p:spPr>
          <a:xfrm>
            <a:off x="1855905" y="1146482"/>
            <a:ext cx="3743313" cy="5397335"/>
          </a:xfrm>
          <a:prstGeom prst="rect">
            <a:avLst/>
          </a:prstGeom>
        </p:spPr>
      </p:pic>
      <p:pic>
        <p:nvPicPr>
          <p:cNvPr id="7" name="그림 6" descr="상징, 도표, 라인이(가) 표시된 사진&#10;&#10;자동 생성된 설명">
            <a:extLst>
              <a:ext uri="{FF2B5EF4-FFF2-40B4-BE49-F238E27FC236}">
                <a16:creationId xmlns:a16="http://schemas.microsoft.com/office/drawing/2014/main" id="{E05E7B47-243A-204C-FA86-9F60B491A544}"/>
              </a:ext>
            </a:extLst>
          </p:cNvPr>
          <p:cNvPicPr>
            <a:picLocks noChangeAspect="1"/>
          </p:cNvPicPr>
          <p:nvPr/>
        </p:nvPicPr>
        <p:blipFill rotWithShape="1">
          <a:blip r:embed="rId3"/>
          <a:srcRect r="8218"/>
          <a:stretch/>
        </p:blipFill>
        <p:spPr>
          <a:xfrm>
            <a:off x="6096000" y="1048358"/>
            <a:ext cx="3473708" cy="3603634"/>
          </a:xfrm>
          <a:prstGeom prst="rect">
            <a:avLst/>
          </a:prstGeom>
        </p:spPr>
      </p:pic>
      <p:cxnSp>
        <p:nvCxnSpPr>
          <p:cNvPr id="11" name="구부러진 연결선[U] 10">
            <a:extLst>
              <a:ext uri="{FF2B5EF4-FFF2-40B4-BE49-F238E27FC236}">
                <a16:creationId xmlns:a16="http://schemas.microsoft.com/office/drawing/2014/main" id="{1A045F2E-E3A5-5D7F-181F-06CA90CA0CB5}"/>
              </a:ext>
            </a:extLst>
          </p:cNvPr>
          <p:cNvCxnSpPr>
            <a:cxnSpLocks/>
            <a:endCxn id="7" idx="1"/>
          </p:cNvCxnSpPr>
          <p:nvPr/>
        </p:nvCxnSpPr>
        <p:spPr>
          <a:xfrm>
            <a:off x="2680250" y="1531917"/>
            <a:ext cx="3415750" cy="131825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B3B8D1-C098-A025-1924-4C89876B002C}"/>
              </a:ext>
            </a:extLst>
          </p:cNvPr>
          <p:cNvSpPr txBox="1"/>
          <p:nvPr/>
        </p:nvSpPr>
        <p:spPr>
          <a:xfrm>
            <a:off x="6221659" y="4322061"/>
            <a:ext cx="5368979" cy="659861"/>
          </a:xfrm>
          <a:prstGeom prst="rect">
            <a:avLst/>
          </a:prstGeom>
          <a:noFill/>
        </p:spPr>
        <p:txBody>
          <a:bodyPr wrap="square" rtlCol="0">
            <a:spAutoFit/>
          </a:bodyPr>
          <a:lstStyle/>
          <a:p>
            <a:pPr>
              <a:lnSpc>
                <a:spcPct val="150000"/>
              </a:lnSpc>
            </a:pPr>
            <a:r>
              <a:rPr kumimoji="1" lang="en-US" altLang="ko-Kore-KR" sz="1300" dirty="0">
                <a:sym typeface="Wingdings" pitchFamily="2" charset="2"/>
              </a:rPr>
              <a:t></a:t>
            </a:r>
            <a:r>
              <a:rPr kumimoji="1" lang="ko-KR" altLang="en-US" sz="1300" dirty="0">
                <a:sym typeface="Wingdings" pitchFamily="2" charset="2"/>
              </a:rPr>
              <a:t> </a:t>
            </a:r>
            <a:r>
              <a:rPr kumimoji="1" lang="ko-Kore-KR" altLang="en-US" sz="1300" dirty="0"/>
              <a:t>주어주신</a:t>
            </a:r>
            <a:r>
              <a:rPr kumimoji="1" lang="ko-KR" altLang="en-US" sz="1300" dirty="0"/>
              <a:t> </a:t>
            </a:r>
            <a:r>
              <a:rPr kumimoji="1" lang="ko-Kore-KR" altLang="en-US" sz="1300" dirty="0"/>
              <a:t>그림에서</a:t>
            </a:r>
            <a:r>
              <a:rPr kumimoji="1" lang="ko-KR" altLang="en-US" sz="1300" dirty="0"/>
              <a:t> </a:t>
            </a:r>
            <a:r>
              <a:rPr kumimoji="1" lang="ko-KR" altLang="en-US" sz="1300" dirty="0" err="1"/>
              <a:t>ㄱ</a:t>
            </a:r>
            <a:r>
              <a:rPr kumimoji="1" lang="en-US" altLang="ko-KR" sz="1300" dirty="0"/>
              <a:t>,</a:t>
            </a:r>
            <a:r>
              <a:rPr kumimoji="1" lang="ko-KR" altLang="en-US" sz="1300" dirty="0"/>
              <a:t> </a:t>
            </a:r>
            <a:r>
              <a:rPr kumimoji="1" lang="ko-KR" altLang="en-US" sz="1300" dirty="0" err="1"/>
              <a:t>ㄴ</a:t>
            </a:r>
            <a:r>
              <a:rPr kumimoji="1" lang="en-US" altLang="ko-KR" sz="1300" dirty="0"/>
              <a:t>,</a:t>
            </a:r>
            <a:r>
              <a:rPr kumimoji="1" lang="ko-KR" altLang="en-US" sz="1300" dirty="0"/>
              <a:t> </a:t>
            </a:r>
            <a:r>
              <a:rPr kumimoji="1" lang="ko-KR" altLang="en-US" sz="1300" dirty="0" err="1"/>
              <a:t>ㄷ</a:t>
            </a:r>
            <a:r>
              <a:rPr kumimoji="1" lang="en-US" altLang="ko-KR" sz="1300" dirty="0"/>
              <a:t>,</a:t>
            </a:r>
            <a:r>
              <a:rPr kumimoji="1" lang="ko-KR" altLang="en-US" sz="1300" dirty="0"/>
              <a:t> </a:t>
            </a:r>
            <a:r>
              <a:rPr kumimoji="1" lang="ko-KR" altLang="en-US" sz="1300" dirty="0" err="1"/>
              <a:t>ㄹ이</a:t>
            </a:r>
            <a:r>
              <a:rPr kumimoji="1" lang="ko-KR" altLang="en-US" sz="1300" dirty="0"/>
              <a:t> 헷갈려서</a:t>
            </a:r>
            <a:endParaRPr kumimoji="1" lang="en-US" altLang="ko-KR" sz="1300" dirty="0"/>
          </a:p>
          <a:p>
            <a:pPr>
              <a:lnSpc>
                <a:spcPct val="150000"/>
              </a:lnSpc>
            </a:pPr>
            <a:r>
              <a:rPr kumimoji="1" lang="ko-KR" altLang="en-US" sz="1300" dirty="0" err="1"/>
              <a:t>구글링하여</a:t>
            </a:r>
            <a:r>
              <a:rPr kumimoji="1" lang="ko-KR" altLang="en-US" sz="1300" dirty="0"/>
              <a:t> 정확하게 굴절코스 규격에 대해 파악하였습니다</a:t>
            </a:r>
            <a:r>
              <a:rPr kumimoji="1" lang="en-US" altLang="ko-KR" sz="1300" dirty="0"/>
              <a:t>.</a:t>
            </a:r>
            <a:endParaRPr kumimoji="1" lang="ko-Kore-KR" altLang="en-US" sz="1300" dirty="0"/>
          </a:p>
        </p:txBody>
      </p:sp>
    </p:spTree>
    <p:extLst>
      <p:ext uri="{BB962C8B-B14F-4D97-AF65-F5344CB8AC3E}">
        <p14:creationId xmlns:p14="http://schemas.microsoft.com/office/powerpoint/2010/main" val="274318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굴절 코스 </a:t>
            </a:r>
            <a:r>
              <a:rPr kumimoji="1" lang="en-US" altLang="ko-KR" sz="2500" dirty="0"/>
              <a:t>map </a:t>
            </a:r>
            <a:r>
              <a:rPr kumimoji="1" lang="ko-KR" altLang="en-US" sz="2500" dirty="0"/>
              <a:t>그리기 </a:t>
            </a:r>
            <a:r>
              <a:rPr kumimoji="1" lang="en-US" altLang="ko-KR" sz="2500" dirty="0"/>
              <a:t>::</a:t>
            </a:r>
            <a:br>
              <a:rPr kumimoji="1" lang="en-US" altLang="ko-KR" sz="2500" dirty="0"/>
            </a:br>
            <a:r>
              <a:rPr kumimoji="1" lang="en-US" altLang="ko-KR" sz="2000" dirty="0"/>
              <a:t>(</a:t>
            </a:r>
            <a:r>
              <a:rPr kumimoji="1" lang="en-US" altLang="ko-KR" sz="2000" dirty="0" err="1"/>
              <a:t>drawMap.m</a:t>
            </a:r>
            <a:r>
              <a:rPr kumimoji="1" lang="en-US" altLang="ko-KR" sz="2000" dirty="0"/>
              <a:t>)</a:t>
            </a:r>
            <a:endParaRPr kumimoji="1" lang="ko-Kore-KR" altLang="en-US" sz="2000" dirty="0"/>
          </a:p>
        </p:txBody>
      </p:sp>
      <p:sp>
        <p:nvSpPr>
          <p:cNvPr id="13" name="TextBox 12">
            <a:extLst>
              <a:ext uri="{FF2B5EF4-FFF2-40B4-BE49-F238E27FC236}">
                <a16:creationId xmlns:a16="http://schemas.microsoft.com/office/drawing/2014/main" id="{46B3B8D1-C098-A025-1924-4C89876B002C}"/>
              </a:ext>
            </a:extLst>
          </p:cNvPr>
          <p:cNvSpPr txBox="1"/>
          <p:nvPr/>
        </p:nvSpPr>
        <p:spPr>
          <a:xfrm>
            <a:off x="3410194" y="1342437"/>
            <a:ext cx="3884230" cy="959943"/>
          </a:xfrm>
          <a:prstGeom prst="rect">
            <a:avLst/>
          </a:prstGeom>
          <a:noFill/>
        </p:spPr>
        <p:txBody>
          <a:bodyPr wrap="square" rtlCol="0">
            <a:spAutoFit/>
          </a:bodyPr>
          <a:lstStyle/>
          <a:p>
            <a:pPr>
              <a:lnSpc>
                <a:spcPct val="150000"/>
              </a:lnSpc>
            </a:pPr>
            <a:r>
              <a:rPr kumimoji="1" lang="ko-KR" altLang="en-US" sz="1300" dirty="0">
                <a:sym typeface="Wingdings" pitchFamily="2" charset="2"/>
              </a:rPr>
              <a:t>굴절코스 </a:t>
            </a:r>
            <a:r>
              <a:rPr kumimoji="1" lang="en-US" altLang="ko-KR" sz="1300" dirty="0">
                <a:sym typeface="Wingdings" pitchFamily="2" charset="2"/>
              </a:rPr>
              <a:t>map</a:t>
            </a:r>
            <a:r>
              <a:rPr kumimoji="1" lang="ko-KR" altLang="en-US" sz="1300" dirty="0">
                <a:sym typeface="Wingdings" pitchFamily="2" charset="2"/>
              </a:rPr>
              <a:t>을 그리기 위해 </a:t>
            </a:r>
            <a:endParaRPr kumimoji="1" lang="en-US" altLang="ko-KR" sz="1300" dirty="0">
              <a:sym typeface="Wingdings" pitchFamily="2" charset="2"/>
            </a:endParaRPr>
          </a:p>
          <a:p>
            <a:pPr>
              <a:lnSpc>
                <a:spcPct val="150000"/>
              </a:lnSpc>
            </a:pPr>
            <a:r>
              <a:rPr kumimoji="1" lang="en-US" altLang="ko-Kore-KR" sz="1300" dirty="0" err="1">
                <a:sym typeface="Wingdings" pitchFamily="2" charset="2"/>
              </a:rPr>
              <a:t>Matlab</a:t>
            </a:r>
            <a:r>
              <a:rPr kumimoji="1" lang="ko-KR" altLang="en-US" sz="1300" dirty="0">
                <a:sym typeface="Wingdings" pitchFamily="2" charset="2"/>
              </a:rPr>
              <a:t>에서 </a:t>
            </a:r>
            <a:r>
              <a:rPr kumimoji="1" lang="en-US" altLang="ko-KR" sz="1300" dirty="0" err="1">
                <a:highlight>
                  <a:srgbClr val="FFFF00"/>
                </a:highlight>
                <a:sym typeface="Wingdings" pitchFamily="2" charset="2"/>
              </a:rPr>
              <a:t>drawMap</a:t>
            </a:r>
            <a:r>
              <a:rPr kumimoji="1" lang="en-US" altLang="ko-KR" sz="1300" dirty="0">
                <a:sym typeface="Wingdings" pitchFamily="2" charset="2"/>
              </a:rPr>
              <a:t> </a:t>
            </a:r>
            <a:r>
              <a:rPr kumimoji="1" lang="ko-KR" altLang="en-US" sz="1300" dirty="0">
                <a:sym typeface="Wingdings" pitchFamily="2" charset="2"/>
              </a:rPr>
              <a:t>이라는 </a:t>
            </a:r>
            <a:r>
              <a:rPr kumimoji="1" lang="en-US" altLang="ko-KR" sz="1300" dirty="0">
                <a:sym typeface="Wingdings" pitchFamily="2" charset="2"/>
              </a:rPr>
              <a:t>function</a:t>
            </a:r>
            <a:r>
              <a:rPr kumimoji="1" lang="ko-KR" altLang="en-US" sz="1300" dirty="0">
                <a:sym typeface="Wingdings" pitchFamily="2" charset="2"/>
              </a:rPr>
              <a:t>을 생성하여</a:t>
            </a:r>
            <a:endParaRPr kumimoji="1" lang="en-US" altLang="ko-KR" sz="1300" dirty="0">
              <a:sym typeface="Wingdings" pitchFamily="2" charset="2"/>
            </a:endParaRPr>
          </a:p>
          <a:p>
            <a:pPr>
              <a:lnSpc>
                <a:spcPct val="150000"/>
              </a:lnSpc>
            </a:pPr>
            <a:r>
              <a:rPr kumimoji="1" lang="ko-KR" altLang="en-US" sz="1300" dirty="0">
                <a:sym typeface="Wingdings" pitchFamily="2" charset="2"/>
              </a:rPr>
              <a:t>직접 </a:t>
            </a:r>
            <a:r>
              <a:rPr kumimoji="1" lang="en-US" altLang="ko-KR" sz="1300" dirty="0">
                <a:sym typeface="Wingdings" pitchFamily="2" charset="2"/>
              </a:rPr>
              <a:t>figure</a:t>
            </a:r>
            <a:r>
              <a:rPr kumimoji="1" lang="ko-KR" altLang="en-US" sz="1300" dirty="0">
                <a:sym typeface="Wingdings" pitchFamily="2" charset="2"/>
              </a:rPr>
              <a:t>창에 그려줬습니다</a:t>
            </a:r>
            <a:r>
              <a:rPr kumimoji="1" lang="en-US" altLang="ko-KR" sz="1300" dirty="0">
                <a:sym typeface="Wingdings" pitchFamily="2" charset="2"/>
              </a:rPr>
              <a:t>.</a:t>
            </a:r>
            <a:endParaRPr kumimoji="1" lang="ko-Kore-KR" altLang="en-US" sz="1300" dirty="0"/>
          </a:p>
        </p:txBody>
      </p:sp>
      <p:sp>
        <p:nvSpPr>
          <p:cNvPr id="5" name="TextBox 4">
            <a:extLst>
              <a:ext uri="{FF2B5EF4-FFF2-40B4-BE49-F238E27FC236}">
                <a16:creationId xmlns:a16="http://schemas.microsoft.com/office/drawing/2014/main" id="{E1896B3E-AE37-9F88-D4D6-AE92DA3E5265}"/>
              </a:ext>
            </a:extLst>
          </p:cNvPr>
          <p:cNvSpPr txBox="1"/>
          <p:nvPr/>
        </p:nvSpPr>
        <p:spPr>
          <a:xfrm>
            <a:off x="196934" y="1739146"/>
            <a:ext cx="3603169" cy="4339650"/>
          </a:xfrm>
          <a:prstGeom prst="rect">
            <a:avLst/>
          </a:prstGeom>
          <a:noFill/>
        </p:spPr>
        <p:txBody>
          <a:bodyPr wrap="square">
            <a:spAutoFit/>
          </a:bodyPr>
          <a:lstStyle/>
          <a:p>
            <a:r>
              <a:rPr lang="en" altLang="ko-Kore-KR" sz="600" b="0" i="0" dirty="0">
                <a:solidFill>
                  <a:srgbClr val="0E00FF"/>
                </a:solidFill>
                <a:effectLst/>
                <a:latin typeface="Menlo" panose="020B0609030804020204" pitchFamily="49" charset="0"/>
              </a:rPr>
              <a:t>function </a:t>
            </a:r>
            <a:r>
              <a:rPr lang="en" altLang="ko-Kore-KR" sz="600" b="0" i="0" dirty="0" err="1">
                <a:effectLst/>
                <a:latin typeface="Menlo" panose="020B0609030804020204" pitchFamily="49" charset="0"/>
              </a:rPr>
              <a:t>drawMap</a:t>
            </a:r>
            <a:r>
              <a:rPr lang="en" altLang="ko-Kore-KR" sz="600" b="0" i="0" dirty="0">
                <a:effectLst/>
                <a:latin typeface="Menlo" panose="020B0609030804020204" pitchFamily="49" charset="0"/>
              </a:rPr>
              <a:t>()</a:t>
            </a:r>
          </a:p>
          <a:p>
            <a:endParaRPr lang="en" altLang="ko-Kore-KR" sz="600" b="0" i="0" dirty="0">
              <a:effectLst/>
              <a:latin typeface="Menlo" panose="020B0609030804020204" pitchFamily="49" charset="0"/>
            </a:endParaRPr>
          </a:p>
          <a:p>
            <a:r>
              <a:rPr lang="en" altLang="ko-Kore-KR" sz="600" b="0" i="0" dirty="0">
                <a:effectLst/>
                <a:latin typeface="Menlo" panose="020B0609030804020204" pitchFamily="49" charset="0"/>
              </a:rPr>
              <a:t>r = 1.5;</a:t>
            </a:r>
          </a:p>
          <a:p>
            <a:endParaRPr lang="en" altLang="ko-Kore-KR" sz="600" b="0" i="0" dirty="0">
              <a:effectLst/>
              <a:latin typeface="Menlo" panose="020B0609030804020204" pitchFamily="49" charset="0"/>
            </a:endParaRPr>
          </a:p>
          <a:p>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상단 경계</a:t>
            </a:r>
            <a:endParaRPr lang="ko-KR" altLang="en-US" sz="600" b="0" i="0" dirty="0">
              <a:effectLst/>
              <a:latin typeface="Menlo" panose="020B0609030804020204" pitchFamily="49" charset="0"/>
            </a:endParaRPr>
          </a:p>
          <a:p>
            <a:r>
              <a:rPr lang="en" altLang="ko-Kore-KR" sz="600" b="0" i="0" dirty="0" err="1">
                <a:effectLst/>
                <a:latin typeface="Menlo" panose="020B0609030804020204" pitchFamily="49" charset="0"/>
              </a:rPr>
              <a:t>upper_line_x</a:t>
            </a:r>
            <a:r>
              <a:rPr lang="en" altLang="ko-Kore-KR" sz="600" b="0" i="0" dirty="0">
                <a:effectLst/>
                <a:latin typeface="Menlo" panose="020B0609030804020204" pitchFamily="49" charset="0"/>
              </a:rPr>
              <a:t> = [0, 6-r, 6, 6, 16.7];</a:t>
            </a:r>
          </a:p>
          <a:p>
            <a:r>
              <a:rPr lang="en" altLang="ko-Kore-KR" sz="600" b="0" i="0" dirty="0" err="1">
                <a:effectLst/>
                <a:latin typeface="Menlo" panose="020B0609030804020204" pitchFamily="49" charset="0"/>
              </a:rPr>
              <a:t>upper_line_y</a:t>
            </a:r>
            <a:r>
              <a:rPr lang="en" altLang="ko-Kore-KR" sz="600" b="0" i="0" dirty="0">
                <a:effectLst/>
                <a:latin typeface="Menlo" panose="020B0609030804020204" pitchFamily="49" charset="0"/>
              </a:rPr>
              <a:t> = [4.7, 4.7, 4.7+r, 19.7, 19.7] - 1*ones(1,5);</a:t>
            </a:r>
          </a:p>
          <a:p>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하단 경계</a:t>
            </a:r>
            <a:endParaRPr lang="ko-KR" altLang="en-US" sz="600" b="0" i="0" dirty="0">
              <a:effectLst/>
              <a:latin typeface="Menlo" panose="020B0609030804020204" pitchFamily="49" charset="0"/>
            </a:endParaRPr>
          </a:p>
          <a:p>
            <a:r>
              <a:rPr lang="en" altLang="ko-Kore-KR" sz="600" b="0" i="0" dirty="0" err="1">
                <a:effectLst/>
                <a:latin typeface="Menlo" panose="020B0609030804020204" pitchFamily="49" charset="0"/>
              </a:rPr>
              <a:t>lower_line_x</a:t>
            </a:r>
            <a:r>
              <a:rPr lang="en" altLang="ko-Kore-KR" sz="600" b="0" i="0" dirty="0">
                <a:effectLst/>
                <a:latin typeface="Menlo" panose="020B0609030804020204" pitchFamily="49" charset="0"/>
              </a:rPr>
              <a:t> = [0, 10.7, 10.7, 10.7+r, 16.7];</a:t>
            </a:r>
          </a:p>
          <a:p>
            <a:r>
              <a:rPr lang="en" altLang="ko-Kore-KR" sz="600" b="0" i="0" dirty="0" err="1">
                <a:effectLst/>
                <a:latin typeface="Menlo" panose="020B0609030804020204" pitchFamily="49" charset="0"/>
              </a:rPr>
              <a:t>lower_line_y</a:t>
            </a:r>
            <a:r>
              <a:rPr lang="en" altLang="ko-Kore-KR" sz="600" b="0" i="0" dirty="0">
                <a:effectLst/>
                <a:latin typeface="Menlo" panose="020B0609030804020204" pitchFamily="49" charset="0"/>
              </a:rPr>
              <a:t> = [0, 0, 15-r, 15, 15]- 1*ones(1,5);</a:t>
            </a:r>
          </a:p>
          <a:p>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모퉁이 그릴 곳에 라인이 그려지니까 지우기 위해</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erase1_x = [6-r, 6];</a:t>
            </a:r>
          </a:p>
          <a:p>
            <a:r>
              <a:rPr lang="en" altLang="ko-Kore-KR" sz="600" b="0" i="0" dirty="0">
                <a:effectLst/>
                <a:latin typeface="Menlo" panose="020B0609030804020204" pitchFamily="49" charset="0"/>
              </a:rPr>
              <a:t>erase1_y = [4.7, 4.7+r] - 1*ones(1,2);</a:t>
            </a:r>
          </a:p>
          <a:p>
            <a:r>
              <a:rPr lang="en" altLang="ko-Kore-KR" sz="600" b="0" i="0" dirty="0">
                <a:effectLst/>
                <a:latin typeface="Menlo" panose="020B0609030804020204" pitchFamily="49" charset="0"/>
              </a:rPr>
              <a:t>erase2_x = [10.7, 10.7+r];</a:t>
            </a:r>
          </a:p>
          <a:p>
            <a:r>
              <a:rPr lang="en" altLang="ko-Kore-KR" sz="600" b="0" i="0" dirty="0">
                <a:effectLst/>
                <a:latin typeface="Menlo" panose="020B0609030804020204" pitchFamily="49" charset="0"/>
              </a:rPr>
              <a:t>erase2_y = [15-r, 15] - 1*ones(1,2);</a:t>
            </a:r>
          </a:p>
          <a:p>
            <a:endParaRPr lang="en" altLang="ko-Kore-KR" sz="600" b="0" i="0" dirty="0">
              <a:effectLst/>
              <a:latin typeface="Menlo" panose="020B0609030804020204" pitchFamily="49" charset="0"/>
            </a:endParaRPr>
          </a:p>
          <a:p>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중심 좌표와 반지름</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c1_x = 6 - r;</a:t>
            </a:r>
          </a:p>
          <a:p>
            <a:r>
              <a:rPr lang="en" altLang="ko-Kore-KR" sz="600" b="0" i="0" dirty="0">
                <a:effectLst/>
                <a:latin typeface="Menlo" panose="020B0609030804020204" pitchFamily="49" charset="0"/>
              </a:rPr>
              <a:t>c1_y = 4.7 + r;</a:t>
            </a:r>
          </a:p>
          <a:p>
            <a:r>
              <a:rPr lang="en" altLang="ko-Kore-KR" sz="600" b="0" i="0" dirty="0">
                <a:effectLst/>
                <a:latin typeface="Menlo" panose="020B0609030804020204" pitchFamily="49" charset="0"/>
              </a:rPr>
              <a:t>c2_x = 10.7 + r;</a:t>
            </a:r>
          </a:p>
          <a:p>
            <a:r>
              <a:rPr lang="en" altLang="ko-Kore-KR" sz="600" b="0" i="0" dirty="0">
                <a:effectLst/>
                <a:latin typeface="Menlo" panose="020B0609030804020204" pitchFamily="49" charset="0"/>
              </a:rPr>
              <a:t>c2_y = 15 - r;</a:t>
            </a:r>
          </a:p>
          <a:p>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시작각과 </a:t>
            </a:r>
            <a:r>
              <a:rPr lang="ko-KR" altLang="en-US" sz="600" b="0" i="0" dirty="0" err="1">
                <a:solidFill>
                  <a:srgbClr val="008013"/>
                </a:solidFill>
                <a:effectLst/>
                <a:latin typeface="Menlo" panose="020B0609030804020204" pitchFamily="49" charset="0"/>
              </a:rPr>
              <a:t>종료각</a:t>
            </a:r>
            <a:r>
              <a:rPr lang="ko-KR" altLang="en-US" sz="600" b="0" i="0" dirty="0">
                <a:solidFill>
                  <a:srgbClr val="008013"/>
                </a:solidFill>
                <a:effectLst/>
                <a:latin typeface="Menlo" panose="020B0609030804020204" pitchFamily="49" charset="0"/>
              </a:rPr>
              <a:t> </a:t>
            </a:r>
            <a:r>
              <a:rPr lang="en-US" altLang="ko-KR" sz="600" b="0" i="0" dirty="0">
                <a:solidFill>
                  <a:srgbClr val="008013"/>
                </a:solidFill>
                <a:effectLst/>
                <a:latin typeface="Menlo" panose="020B0609030804020204" pitchFamily="49" charset="0"/>
              </a:rPr>
              <a:t>(</a:t>
            </a:r>
            <a:r>
              <a:rPr lang="ko-KR" altLang="en-US" sz="600" b="0" i="0" dirty="0">
                <a:solidFill>
                  <a:srgbClr val="008013"/>
                </a:solidFill>
                <a:effectLst/>
                <a:latin typeface="Menlo" panose="020B0609030804020204" pitchFamily="49" charset="0"/>
              </a:rPr>
              <a:t>모퉁이 그릴 때</a:t>
            </a:r>
            <a:r>
              <a:rPr lang="en-US" altLang="ko-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원 둘레 * </a:t>
            </a:r>
            <a:r>
              <a:rPr lang="en-US" altLang="ko-KR" sz="600" b="0" i="0" dirty="0">
                <a:solidFill>
                  <a:srgbClr val="008013"/>
                </a:solidFill>
                <a:effectLst/>
                <a:latin typeface="Menlo" panose="020B0609030804020204" pitchFamily="49" charset="0"/>
              </a:rPr>
              <a:t>(1/4))</a:t>
            </a:r>
            <a:r>
              <a:rPr lang="ko-KR" altLang="en-US" sz="600" b="0" i="0" dirty="0">
                <a:solidFill>
                  <a:srgbClr val="008013"/>
                </a:solidFill>
                <a:effectLst/>
                <a:latin typeface="Menlo" panose="020B0609030804020204" pitchFamily="49" charset="0"/>
              </a:rPr>
              <a:t>만 그리기 위해</a:t>
            </a:r>
            <a:r>
              <a:rPr lang="en-US" altLang="ko-KR" sz="600" b="0" i="0" dirty="0">
                <a:solidFill>
                  <a:srgbClr val="008013"/>
                </a:solidFill>
                <a:effectLst/>
                <a:latin typeface="Menlo" panose="020B0609030804020204" pitchFamily="49" charset="0"/>
              </a:rPr>
              <a:t>)</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theta_start_1 = pi + pi/2;</a:t>
            </a:r>
          </a:p>
          <a:p>
            <a:r>
              <a:rPr lang="en" altLang="ko-Kore-KR" sz="600" b="0" i="0" dirty="0">
                <a:effectLst/>
                <a:latin typeface="Menlo" panose="020B0609030804020204" pitchFamily="49" charset="0"/>
              </a:rPr>
              <a:t>theta_end_1 = 2*pi;</a:t>
            </a:r>
          </a:p>
          <a:p>
            <a:r>
              <a:rPr lang="en" altLang="ko-Kore-KR" sz="600" b="0" i="0" dirty="0">
                <a:effectLst/>
                <a:latin typeface="Menlo" panose="020B0609030804020204" pitchFamily="49" charset="0"/>
              </a:rPr>
              <a:t>theta_start_2 = pi/2;</a:t>
            </a:r>
          </a:p>
          <a:p>
            <a:r>
              <a:rPr lang="en" altLang="ko-Kore-KR" sz="600" b="0" i="0" dirty="0">
                <a:effectLst/>
                <a:latin typeface="Menlo" panose="020B0609030804020204" pitchFamily="49" charset="0"/>
              </a:rPr>
              <a:t>theta_end_2 = pi;</a:t>
            </a:r>
          </a:p>
          <a:p>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원의 좌표 계산</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theta_1 = </a:t>
            </a:r>
            <a:r>
              <a:rPr lang="en" altLang="ko-Kore-KR" sz="600" b="0" i="0" dirty="0" err="1">
                <a:effectLst/>
                <a:latin typeface="Menlo" panose="020B0609030804020204" pitchFamily="49" charset="0"/>
              </a:rPr>
              <a:t>linspace</a:t>
            </a:r>
            <a:r>
              <a:rPr lang="en" altLang="ko-Kore-KR" sz="600" b="0" i="0" dirty="0">
                <a:effectLst/>
                <a:latin typeface="Menlo" panose="020B0609030804020204" pitchFamily="49" charset="0"/>
              </a:rPr>
              <a:t>(theta_start_1, theta_end_1, 50); </a:t>
            </a:r>
          </a:p>
          <a:p>
            <a:r>
              <a:rPr lang="en" altLang="ko-Kore-KR" sz="600" b="0" i="0" dirty="0">
                <a:effectLst/>
                <a:latin typeface="Menlo" panose="020B0609030804020204" pitchFamily="49" charset="0"/>
              </a:rPr>
              <a:t>x1 = r * cos(theta_1) + c1_x; </a:t>
            </a:r>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첫 번째 원의 </a:t>
            </a:r>
            <a:r>
              <a:rPr lang="en" altLang="ko-Kore-KR" sz="600" b="0" i="0" dirty="0">
                <a:solidFill>
                  <a:srgbClr val="008013"/>
                </a:solidFill>
                <a:effectLst/>
                <a:latin typeface="Menlo" panose="020B0609030804020204" pitchFamily="49" charset="0"/>
              </a:rPr>
              <a:t>x</a:t>
            </a:r>
            <a:r>
              <a:rPr lang="ko-KR" altLang="en-US" sz="600" b="0" i="0" dirty="0">
                <a:solidFill>
                  <a:srgbClr val="008013"/>
                </a:solidFill>
                <a:effectLst/>
                <a:latin typeface="Menlo" panose="020B0609030804020204" pitchFamily="49" charset="0"/>
              </a:rPr>
              <a:t>좌표</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y1 = r * sin(theta_1) + c1_y - 1; </a:t>
            </a:r>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첫 번째 원의 </a:t>
            </a:r>
            <a:r>
              <a:rPr lang="en" altLang="ko-Kore-KR" sz="600" b="0" i="0" dirty="0">
                <a:solidFill>
                  <a:srgbClr val="008013"/>
                </a:solidFill>
                <a:effectLst/>
                <a:latin typeface="Menlo" panose="020B0609030804020204" pitchFamily="49" charset="0"/>
              </a:rPr>
              <a:t>y</a:t>
            </a:r>
            <a:r>
              <a:rPr lang="ko-KR" altLang="en-US" sz="600" b="0" i="0" dirty="0">
                <a:solidFill>
                  <a:srgbClr val="008013"/>
                </a:solidFill>
                <a:effectLst/>
                <a:latin typeface="Menlo" panose="020B0609030804020204" pitchFamily="49" charset="0"/>
              </a:rPr>
              <a:t>좌표</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theta_2 = </a:t>
            </a:r>
            <a:r>
              <a:rPr lang="en" altLang="ko-Kore-KR" sz="600" b="0" i="0" dirty="0" err="1">
                <a:effectLst/>
                <a:latin typeface="Menlo" panose="020B0609030804020204" pitchFamily="49" charset="0"/>
              </a:rPr>
              <a:t>linspace</a:t>
            </a:r>
            <a:r>
              <a:rPr lang="en" altLang="ko-Kore-KR" sz="600" b="0" i="0" dirty="0">
                <a:effectLst/>
                <a:latin typeface="Menlo" panose="020B0609030804020204" pitchFamily="49" charset="0"/>
              </a:rPr>
              <a:t>(theta_start_2, theta_end_2, 50); </a:t>
            </a:r>
          </a:p>
          <a:p>
            <a:r>
              <a:rPr lang="en" altLang="ko-Kore-KR" sz="600" b="0" i="0" dirty="0">
                <a:effectLst/>
                <a:latin typeface="Menlo" panose="020B0609030804020204" pitchFamily="49" charset="0"/>
              </a:rPr>
              <a:t>x2 = r * cos(theta_2) + c2_x; </a:t>
            </a:r>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두 번째 원의 </a:t>
            </a:r>
            <a:r>
              <a:rPr lang="en" altLang="ko-Kore-KR" sz="600" b="0" i="0" dirty="0">
                <a:solidFill>
                  <a:srgbClr val="008013"/>
                </a:solidFill>
                <a:effectLst/>
                <a:latin typeface="Menlo" panose="020B0609030804020204" pitchFamily="49" charset="0"/>
              </a:rPr>
              <a:t>x</a:t>
            </a:r>
            <a:r>
              <a:rPr lang="ko-KR" altLang="en-US" sz="600" b="0" i="0" dirty="0">
                <a:solidFill>
                  <a:srgbClr val="008013"/>
                </a:solidFill>
                <a:effectLst/>
                <a:latin typeface="Menlo" panose="020B0609030804020204" pitchFamily="49" charset="0"/>
              </a:rPr>
              <a:t>좌표</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y2 = r * sin(theta_2) + c2_y - 1; </a:t>
            </a:r>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두 번째 원의 </a:t>
            </a:r>
            <a:r>
              <a:rPr lang="en" altLang="ko-Kore-KR" sz="600" b="0" i="0" dirty="0">
                <a:solidFill>
                  <a:srgbClr val="008013"/>
                </a:solidFill>
                <a:effectLst/>
                <a:latin typeface="Menlo" panose="020B0609030804020204" pitchFamily="49" charset="0"/>
              </a:rPr>
              <a:t>y</a:t>
            </a:r>
            <a:r>
              <a:rPr lang="ko-KR" altLang="en-US" sz="600" b="0" i="0" dirty="0">
                <a:solidFill>
                  <a:srgbClr val="008013"/>
                </a:solidFill>
                <a:effectLst/>
                <a:latin typeface="Menlo" panose="020B0609030804020204" pitchFamily="49" charset="0"/>
              </a:rPr>
              <a:t>좌표</a:t>
            </a:r>
            <a:endParaRPr lang="ko-KR" altLang="en-US" sz="600" b="0" i="0" dirty="0">
              <a:effectLst/>
              <a:latin typeface="Menlo" panose="020B0609030804020204" pitchFamily="49" charset="0"/>
            </a:endParaRPr>
          </a:p>
          <a:p>
            <a:br>
              <a:rPr lang="ko-KR" altLang="en-US" sz="600" b="0" i="0" dirty="0">
                <a:effectLst/>
                <a:latin typeface="Menlo" panose="020B0609030804020204" pitchFamily="49" charset="0"/>
              </a:rPr>
            </a:br>
            <a:endParaRPr lang="ko-KR" altLang="en-US" sz="600" b="0" i="0" dirty="0">
              <a:effectLst/>
              <a:latin typeface="Menlo" panose="020B0609030804020204" pitchFamily="49" charset="0"/>
            </a:endParaRPr>
          </a:p>
          <a:p>
            <a:r>
              <a:rPr lang="en-US" altLang="ko-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그래프 그리기</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hold </a:t>
            </a:r>
            <a:r>
              <a:rPr lang="en" altLang="ko-Kore-KR" sz="600" b="0" i="0" dirty="0">
                <a:solidFill>
                  <a:srgbClr val="A709F5"/>
                </a:solidFill>
                <a:effectLst/>
                <a:latin typeface="Menlo" panose="020B0609030804020204" pitchFamily="49" charset="0"/>
              </a:rPr>
              <a:t>on</a:t>
            </a:r>
            <a:r>
              <a:rPr lang="en" altLang="ko-Kore-KR" sz="600" b="0" i="0" dirty="0">
                <a:effectLst/>
                <a:latin typeface="Menlo" panose="020B0609030804020204" pitchFamily="49" charset="0"/>
              </a:rPr>
              <a:t>;</a:t>
            </a:r>
          </a:p>
          <a:p>
            <a:r>
              <a:rPr lang="en" altLang="ko-Kore-KR" sz="600" b="0" i="0" dirty="0">
                <a:effectLst/>
                <a:latin typeface="Menlo" panose="020B0609030804020204" pitchFamily="49" charset="0"/>
              </a:rPr>
              <a:t>plot(</a:t>
            </a:r>
            <a:r>
              <a:rPr lang="en" altLang="ko-Kore-KR" sz="600" b="0" i="0" dirty="0" err="1">
                <a:effectLst/>
                <a:latin typeface="Menlo" panose="020B0609030804020204" pitchFamily="49" charset="0"/>
              </a:rPr>
              <a:t>upper_line_x</a:t>
            </a:r>
            <a:r>
              <a:rPr lang="en" altLang="ko-Kore-KR" sz="600" b="0" i="0" dirty="0">
                <a:effectLst/>
                <a:latin typeface="Menlo" panose="020B0609030804020204" pitchFamily="49" charset="0"/>
              </a:rPr>
              <a:t>, </a:t>
            </a:r>
            <a:r>
              <a:rPr lang="en" altLang="ko-Kore-KR" sz="600" b="0" i="0" dirty="0" err="1">
                <a:effectLst/>
                <a:latin typeface="Menlo" panose="020B0609030804020204" pitchFamily="49" charset="0"/>
              </a:rPr>
              <a:t>upper_line_y</a:t>
            </a:r>
            <a:r>
              <a:rPr lang="en" altLang="ko-Kore-KR" sz="600" b="0" i="0" dirty="0">
                <a:effectLst/>
                <a:latin typeface="Menlo" panose="020B0609030804020204" pitchFamily="49" charset="0"/>
              </a:rPr>
              <a:t>, </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a:t>
            </a:r>
            <a:r>
              <a:rPr lang="en" altLang="ko-Kore-KR" sz="600" b="0" i="0" dirty="0">
                <a:solidFill>
                  <a:srgbClr val="A709F5"/>
                </a:solidFill>
                <a:effectLst/>
                <a:latin typeface="Menlo" panose="020B0609030804020204" pitchFamily="49" charset="0"/>
              </a:rPr>
              <a:t>'Color'</a:t>
            </a:r>
            <a:r>
              <a:rPr lang="en" altLang="ko-Kore-KR" sz="600" b="0" i="0" dirty="0">
                <a:effectLst/>
                <a:latin typeface="Menlo" panose="020B0609030804020204" pitchFamily="49" charset="0"/>
              </a:rPr>
              <a:t>, [1 0.5 0], </a:t>
            </a:r>
            <a:r>
              <a:rPr lang="en" altLang="ko-Kore-KR" sz="600" b="0" i="0" dirty="0">
                <a:solidFill>
                  <a:srgbClr val="A709F5"/>
                </a:solidFill>
                <a:effectLst/>
                <a:latin typeface="Menlo" panose="020B0609030804020204" pitchFamily="49" charset="0"/>
              </a:rPr>
              <a:t>'</a:t>
            </a:r>
            <a:r>
              <a:rPr lang="en" altLang="ko-Kore-KR" sz="600" b="0" i="0" dirty="0" err="1">
                <a:solidFill>
                  <a:srgbClr val="A709F5"/>
                </a:solidFill>
                <a:effectLst/>
                <a:latin typeface="Menlo" panose="020B0609030804020204" pitchFamily="49" charset="0"/>
              </a:rPr>
              <a:t>LineWidth</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3);</a:t>
            </a:r>
          </a:p>
          <a:p>
            <a:r>
              <a:rPr lang="en" altLang="ko-Kore-KR" sz="600" b="0" i="0" dirty="0">
                <a:effectLst/>
                <a:latin typeface="Menlo" panose="020B0609030804020204" pitchFamily="49" charset="0"/>
              </a:rPr>
              <a:t>plot(</a:t>
            </a:r>
            <a:r>
              <a:rPr lang="en" altLang="ko-Kore-KR" sz="600" b="0" i="0" dirty="0" err="1">
                <a:effectLst/>
                <a:latin typeface="Menlo" panose="020B0609030804020204" pitchFamily="49" charset="0"/>
              </a:rPr>
              <a:t>lower_line_x</a:t>
            </a:r>
            <a:r>
              <a:rPr lang="en" altLang="ko-Kore-KR" sz="600" b="0" i="0" dirty="0">
                <a:effectLst/>
                <a:latin typeface="Menlo" panose="020B0609030804020204" pitchFamily="49" charset="0"/>
              </a:rPr>
              <a:t>, </a:t>
            </a:r>
            <a:r>
              <a:rPr lang="en" altLang="ko-Kore-KR" sz="600" b="0" i="0" dirty="0" err="1">
                <a:effectLst/>
                <a:latin typeface="Menlo" panose="020B0609030804020204" pitchFamily="49" charset="0"/>
              </a:rPr>
              <a:t>lower_line_y</a:t>
            </a:r>
            <a:r>
              <a:rPr lang="en" altLang="ko-Kore-KR" sz="600" b="0" i="0" dirty="0">
                <a:effectLst/>
                <a:latin typeface="Menlo" panose="020B0609030804020204" pitchFamily="49" charset="0"/>
              </a:rPr>
              <a:t>, </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a:t>
            </a:r>
            <a:r>
              <a:rPr lang="en" altLang="ko-Kore-KR" sz="600" b="0" i="0" dirty="0">
                <a:solidFill>
                  <a:srgbClr val="A709F5"/>
                </a:solidFill>
                <a:effectLst/>
                <a:latin typeface="Menlo" panose="020B0609030804020204" pitchFamily="49" charset="0"/>
              </a:rPr>
              <a:t>'Color'</a:t>
            </a:r>
            <a:r>
              <a:rPr lang="en" altLang="ko-Kore-KR" sz="600" b="0" i="0" dirty="0">
                <a:effectLst/>
                <a:latin typeface="Menlo" panose="020B0609030804020204" pitchFamily="49" charset="0"/>
              </a:rPr>
              <a:t>, [1 0.5 0], </a:t>
            </a:r>
            <a:r>
              <a:rPr lang="en" altLang="ko-Kore-KR" sz="600" b="0" i="0" dirty="0">
                <a:solidFill>
                  <a:srgbClr val="A709F5"/>
                </a:solidFill>
                <a:effectLst/>
                <a:latin typeface="Menlo" panose="020B0609030804020204" pitchFamily="49" charset="0"/>
              </a:rPr>
              <a:t>'</a:t>
            </a:r>
            <a:r>
              <a:rPr lang="en" altLang="ko-Kore-KR" sz="600" b="0" i="0" dirty="0" err="1">
                <a:solidFill>
                  <a:srgbClr val="A709F5"/>
                </a:solidFill>
                <a:effectLst/>
                <a:latin typeface="Menlo" panose="020B0609030804020204" pitchFamily="49" charset="0"/>
              </a:rPr>
              <a:t>LineWidth</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3);</a:t>
            </a:r>
          </a:p>
          <a:p>
            <a:r>
              <a:rPr lang="en" altLang="ko-Kore-KR" sz="600" b="0" i="0" dirty="0">
                <a:effectLst/>
                <a:latin typeface="Menlo" panose="020B0609030804020204" pitchFamily="49" charset="0"/>
              </a:rPr>
              <a:t>plot(erase1_x, erase1_y, </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a:t>
            </a:r>
            <a:r>
              <a:rPr lang="en" altLang="ko-Kore-KR" sz="600" b="0" i="0" dirty="0">
                <a:solidFill>
                  <a:srgbClr val="A709F5"/>
                </a:solidFill>
                <a:effectLst/>
                <a:latin typeface="Menlo" panose="020B0609030804020204" pitchFamily="49" charset="0"/>
              </a:rPr>
              <a:t>'Color'</a:t>
            </a:r>
            <a:r>
              <a:rPr lang="en" altLang="ko-Kore-KR" sz="600" b="0" i="0" dirty="0">
                <a:effectLst/>
                <a:latin typeface="Menlo" panose="020B0609030804020204" pitchFamily="49" charset="0"/>
              </a:rPr>
              <a:t>, [1 1 1], </a:t>
            </a:r>
            <a:r>
              <a:rPr lang="en" altLang="ko-Kore-KR" sz="600" b="0" i="0" dirty="0">
                <a:solidFill>
                  <a:srgbClr val="A709F5"/>
                </a:solidFill>
                <a:effectLst/>
                <a:latin typeface="Menlo" panose="020B0609030804020204" pitchFamily="49" charset="0"/>
              </a:rPr>
              <a:t>'</a:t>
            </a:r>
            <a:r>
              <a:rPr lang="en" altLang="ko-Kore-KR" sz="600" b="0" i="0" dirty="0" err="1">
                <a:solidFill>
                  <a:srgbClr val="A709F5"/>
                </a:solidFill>
                <a:effectLst/>
                <a:latin typeface="Menlo" panose="020B0609030804020204" pitchFamily="49" charset="0"/>
              </a:rPr>
              <a:t>LineWidth</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3);</a:t>
            </a:r>
          </a:p>
          <a:p>
            <a:r>
              <a:rPr lang="en" altLang="ko-Kore-KR" sz="600" b="0" i="0" dirty="0">
                <a:effectLst/>
                <a:latin typeface="Menlo" panose="020B0609030804020204" pitchFamily="49" charset="0"/>
              </a:rPr>
              <a:t>plot(erase2_x, erase2_y, </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a:t>
            </a:r>
            <a:r>
              <a:rPr lang="en" altLang="ko-Kore-KR" sz="600" b="0" i="0" dirty="0">
                <a:solidFill>
                  <a:srgbClr val="A709F5"/>
                </a:solidFill>
                <a:effectLst/>
                <a:latin typeface="Menlo" panose="020B0609030804020204" pitchFamily="49" charset="0"/>
              </a:rPr>
              <a:t>'Color'</a:t>
            </a:r>
            <a:r>
              <a:rPr lang="en" altLang="ko-Kore-KR" sz="600" b="0" i="0" dirty="0">
                <a:effectLst/>
                <a:latin typeface="Menlo" panose="020B0609030804020204" pitchFamily="49" charset="0"/>
              </a:rPr>
              <a:t>, [1 1 1], </a:t>
            </a:r>
            <a:r>
              <a:rPr lang="en" altLang="ko-Kore-KR" sz="600" b="0" i="0" dirty="0">
                <a:solidFill>
                  <a:srgbClr val="A709F5"/>
                </a:solidFill>
                <a:effectLst/>
                <a:latin typeface="Menlo" panose="020B0609030804020204" pitchFamily="49" charset="0"/>
              </a:rPr>
              <a:t>'</a:t>
            </a:r>
            <a:r>
              <a:rPr lang="en" altLang="ko-Kore-KR" sz="600" b="0" i="0" dirty="0" err="1">
                <a:solidFill>
                  <a:srgbClr val="A709F5"/>
                </a:solidFill>
                <a:effectLst/>
                <a:latin typeface="Menlo" panose="020B0609030804020204" pitchFamily="49" charset="0"/>
              </a:rPr>
              <a:t>LineWidth</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3);</a:t>
            </a:r>
          </a:p>
          <a:p>
            <a:r>
              <a:rPr lang="en" altLang="ko-Kore-KR" sz="600" b="0" i="0" dirty="0">
                <a:effectLst/>
                <a:latin typeface="Menlo" panose="020B0609030804020204" pitchFamily="49" charset="0"/>
              </a:rPr>
              <a:t>plot(x1, y1, </a:t>
            </a:r>
            <a:r>
              <a:rPr lang="en" altLang="ko-Kore-KR" sz="600" b="0" i="0" dirty="0">
                <a:solidFill>
                  <a:srgbClr val="A709F5"/>
                </a:solidFill>
                <a:effectLst/>
                <a:latin typeface="Menlo" panose="020B0609030804020204" pitchFamily="49" charset="0"/>
              </a:rPr>
              <a:t>'Color'</a:t>
            </a:r>
            <a:r>
              <a:rPr lang="en" altLang="ko-Kore-KR" sz="600" b="0" i="0" dirty="0">
                <a:effectLst/>
                <a:latin typeface="Menlo" panose="020B0609030804020204" pitchFamily="49" charset="0"/>
              </a:rPr>
              <a:t>, [1 0.5 0], </a:t>
            </a:r>
            <a:r>
              <a:rPr lang="en" altLang="ko-Kore-KR" sz="600" b="0" i="0" dirty="0">
                <a:solidFill>
                  <a:srgbClr val="A709F5"/>
                </a:solidFill>
                <a:effectLst/>
                <a:latin typeface="Menlo" panose="020B0609030804020204" pitchFamily="49" charset="0"/>
              </a:rPr>
              <a:t>'</a:t>
            </a:r>
            <a:r>
              <a:rPr lang="en" altLang="ko-Kore-KR" sz="600" b="0" i="0" dirty="0" err="1">
                <a:solidFill>
                  <a:srgbClr val="A709F5"/>
                </a:solidFill>
                <a:effectLst/>
                <a:latin typeface="Menlo" panose="020B0609030804020204" pitchFamily="49" charset="0"/>
              </a:rPr>
              <a:t>LineWidth</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3); </a:t>
            </a:r>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첫 번째 원 그리기</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plot(x2, y2, </a:t>
            </a:r>
            <a:r>
              <a:rPr lang="en" altLang="ko-Kore-KR" sz="600" b="0" i="0" dirty="0">
                <a:solidFill>
                  <a:srgbClr val="A709F5"/>
                </a:solidFill>
                <a:effectLst/>
                <a:latin typeface="Menlo" panose="020B0609030804020204" pitchFamily="49" charset="0"/>
              </a:rPr>
              <a:t>'Color'</a:t>
            </a:r>
            <a:r>
              <a:rPr lang="en" altLang="ko-Kore-KR" sz="600" b="0" i="0" dirty="0">
                <a:effectLst/>
                <a:latin typeface="Menlo" panose="020B0609030804020204" pitchFamily="49" charset="0"/>
              </a:rPr>
              <a:t>, [1 0.5 0], </a:t>
            </a:r>
            <a:r>
              <a:rPr lang="en" altLang="ko-Kore-KR" sz="600" b="0" i="0" dirty="0">
                <a:solidFill>
                  <a:srgbClr val="A709F5"/>
                </a:solidFill>
                <a:effectLst/>
                <a:latin typeface="Menlo" panose="020B0609030804020204" pitchFamily="49" charset="0"/>
              </a:rPr>
              <a:t>'</a:t>
            </a:r>
            <a:r>
              <a:rPr lang="en" altLang="ko-Kore-KR" sz="600" b="0" i="0" dirty="0" err="1">
                <a:solidFill>
                  <a:srgbClr val="A709F5"/>
                </a:solidFill>
                <a:effectLst/>
                <a:latin typeface="Menlo" panose="020B0609030804020204" pitchFamily="49" charset="0"/>
              </a:rPr>
              <a:t>LineWidth</a:t>
            </a:r>
            <a:r>
              <a:rPr lang="en" altLang="ko-Kore-KR" sz="600" b="0" i="0" dirty="0">
                <a:solidFill>
                  <a:srgbClr val="A709F5"/>
                </a:solidFill>
                <a:effectLst/>
                <a:latin typeface="Menlo" panose="020B0609030804020204" pitchFamily="49" charset="0"/>
              </a:rPr>
              <a:t>'</a:t>
            </a:r>
            <a:r>
              <a:rPr lang="en" altLang="ko-Kore-KR" sz="600" b="0" i="0" dirty="0">
                <a:effectLst/>
                <a:latin typeface="Menlo" panose="020B0609030804020204" pitchFamily="49" charset="0"/>
              </a:rPr>
              <a:t>, 3); </a:t>
            </a:r>
            <a:r>
              <a:rPr lang="en" altLang="ko-Kore-KR" sz="600" b="0" i="0" dirty="0">
                <a:solidFill>
                  <a:srgbClr val="008013"/>
                </a:solidFill>
                <a:effectLst/>
                <a:latin typeface="Menlo" panose="020B0609030804020204" pitchFamily="49" charset="0"/>
              </a:rPr>
              <a:t>% </a:t>
            </a:r>
            <a:r>
              <a:rPr lang="ko-KR" altLang="en-US" sz="600" b="0" i="0" dirty="0">
                <a:solidFill>
                  <a:srgbClr val="008013"/>
                </a:solidFill>
                <a:effectLst/>
                <a:latin typeface="Menlo" panose="020B0609030804020204" pitchFamily="49" charset="0"/>
              </a:rPr>
              <a:t>두 번째 원 그리기</a:t>
            </a:r>
            <a:endParaRPr lang="ko-KR" altLang="en-US" sz="600" b="0" i="0" dirty="0">
              <a:effectLst/>
              <a:latin typeface="Menlo" panose="020B0609030804020204" pitchFamily="49" charset="0"/>
            </a:endParaRPr>
          </a:p>
          <a:p>
            <a:r>
              <a:rPr lang="en" altLang="ko-Kore-KR" sz="600" b="0" i="0" dirty="0">
                <a:effectLst/>
                <a:latin typeface="Menlo" panose="020B0609030804020204" pitchFamily="49" charset="0"/>
              </a:rPr>
              <a:t>axis </a:t>
            </a:r>
            <a:r>
              <a:rPr lang="en" altLang="ko-Kore-KR" sz="600" b="0" i="0" dirty="0">
                <a:solidFill>
                  <a:srgbClr val="A709F5"/>
                </a:solidFill>
                <a:effectLst/>
                <a:latin typeface="Menlo" panose="020B0609030804020204" pitchFamily="49" charset="0"/>
              </a:rPr>
              <a:t>equal</a:t>
            </a:r>
            <a:r>
              <a:rPr lang="en" altLang="ko-Kore-KR" sz="600" b="0" i="0" dirty="0">
                <a:effectLst/>
                <a:latin typeface="Menlo" panose="020B0609030804020204" pitchFamily="49" charset="0"/>
              </a:rPr>
              <a:t>; </a:t>
            </a:r>
            <a:r>
              <a:rPr lang="en" altLang="ko-Kore-KR" sz="600" b="0" i="0" dirty="0">
                <a:solidFill>
                  <a:srgbClr val="008013"/>
                </a:solidFill>
                <a:effectLst/>
                <a:latin typeface="Menlo" panose="020B0609030804020204" pitchFamily="49" charset="0"/>
              </a:rPr>
              <a:t>% x, y</a:t>
            </a:r>
            <a:r>
              <a:rPr lang="ko-KR" altLang="en-US" sz="600" b="0" i="0" dirty="0">
                <a:solidFill>
                  <a:srgbClr val="008013"/>
                </a:solidFill>
                <a:effectLst/>
                <a:latin typeface="Menlo" panose="020B0609030804020204" pitchFamily="49" charset="0"/>
              </a:rPr>
              <a:t>축 비율 동일하게 설정</a:t>
            </a:r>
            <a:endParaRPr lang="ko-KR" altLang="en-US" sz="600" b="0" i="0" dirty="0">
              <a:effectLst/>
              <a:latin typeface="Menlo" panose="020B0609030804020204" pitchFamily="49" charset="0"/>
            </a:endParaRPr>
          </a:p>
          <a:p>
            <a:br>
              <a:rPr lang="ko-KR" altLang="en-US" sz="600" b="0" i="0" dirty="0">
                <a:effectLst/>
                <a:latin typeface="Menlo" panose="020B0609030804020204" pitchFamily="49" charset="0"/>
              </a:rPr>
            </a:br>
            <a:endParaRPr lang="ko-KR" altLang="en-US" sz="600" b="0" i="0" dirty="0">
              <a:effectLst/>
              <a:latin typeface="Menlo" panose="020B0609030804020204" pitchFamily="49" charset="0"/>
            </a:endParaRPr>
          </a:p>
        </p:txBody>
      </p:sp>
      <p:pic>
        <p:nvPicPr>
          <p:cNvPr id="6" name="그림 5">
            <a:extLst>
              <a:ext uri="{FF2B5EF4-FFF2-40B4-BE49-F238E27FC236}">
                <a16:creationId xmlns:a16="http://schemas.microsoft.com/office/drawing/2014/main" id="{48326D5A-BF80-DE96-2CCE-CAB112D48837}"/>
              </a:ext>
            </a:extLst>
          </p:cNvPr>
          <p:cNvPicPr>
            <a:picLocks noChangeAspect="1"/>
          </p:cNvPicPr>
          <p:nvPr/>
        </p:nvPicPr>
        <p:blipFill>
          <a:blip r:embed="rId2"/>
          <a:stretch>
            <a:fillRect/>
          </a:stretch>
        </p:blipFill>
        <p:spPr>
          <a:xfrm>
            <a:off x="3800103" y="2668000"/>
            <a:ext cx="3884230" cy="3369724"/>
          </a:xfrm>
          <a:prstGeom prst="rect">
            <a:avLst/>
          </a:prstGeom>
        </p:spPr>
      </p:pic>
      <p:pic>
        <p:nvPicPr>
          <p:cNvPr id="4" name="그림 3">
            <a:extLst>
              <a:ext uri="{FF2B5EF4-FFF2-40B4-BE49-F238E27FC236}">
                <a16:creationId xmlns:a16="http://schemas.microsoft.com/office/drawing/2014/main" id="{758DAB91-E001-CBE5-5073-BE2F3BC48832}"/>
              </a:ext>
            </a:extLst>
          </p:cNvPr>
          <p:cNvPicPr>
            <a:picLocks noChangeAspect="1"/>
          </p:cNvPicPr>
          <p:nvPr/>
        </p:nvPicPr>
        <p:blipFill>
          <a:blip r:embed="rId3"/>
          <a:stretch>
            <a:fillRect/>
          </a:stretch>
        </p:blipFill>
        <p:spPr>
          <a:xfrm>
            <a:off x="7698232" y="1739146"/>
            <a:ext cx="4336371" cy="3877866"/>
          </a:xfrm>
          <a:prstGeom prst="rect">
            <a:avLst/>
          </a:prstGeom>
        </p:spPr>
      </p:pic>
    </p:spTree>
    <p:extLst>
      <p:ext uri="{BB962C8B-B14F-4D97-AF65-F5344CB8AC3E}">
        <p14:creationId xmlns:p14="http://schemas.microsoft.com/office/powerpoint/2010/main" val="314350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main code</a:t>
            </a:r>
            <a:r>
              <a:rPr kumimoji="1" lang="ko-KR" altLang="en-US" sz="2500" dirty="0"/>
              <a:t> 분석 </a:t>
            </a:r>
            <a:r>
              <a:rPr kumimoji="1" lang="en-US" altLang="ko-KR" sz="2500" dirty="0"/>
              <a:t>(1)</a:t>
            </a:r>
            <a:r>
              <a:rPr kumimoji="1" lang="ko-KR" altLang="en-US" sz="2500" dirty="0"/>
              <a:t> </a:t>
            </a:r>
            <a:r>
              <a:rPr kumimoji="1" lang="en-US" altLang="ko-KR" sz="2500" dirty="0"/>
              <a:t>::</a:t>
            </a:r>
            <a:br>
              <a:rPr kumimoji="1" lang="en-US" altLang="ko-KR" sz="2500" dirty="0"/>
            </a:br>
            <a:r>
              <a:rPr kumimoji="1" lang="en-US" altLang="ko-KR" sz="2000" dirty="0"/>
              <a:t>(Assignment02_</a:t>
            </a:r>
            <a:r>
              <a:rPr kumimoji="1" lang="ko-KR" altLang="en-US" sz="2000" dirty="0"/>
              <a:t>이형섭</a:t>
            </a:r>
            <a:r>
              <a:rPr kumimoji="1" lang="en-US" altLang="ko-KR" sz="2000" dirty="0"/>
              <a:t>_201901766.m)</a:t>
            </a:r>
            <a:endParaRPr kumimoji="1" lang="ko-Kore-KR" altLang="en-US" sz="2000" dirty="0"/>
          </a:p>
        </p:txBody>
      </p:sp>
      <p:sp>
        <p:nvSpPr>
          <p:cNvPr id="11" name="TextBox 10">
            <a:extLst>
              <a:ext uri="{FF2B5EF4-FFF2-40B4-BE49-F238E27FC236}">
                <a16:creationId xmlns:a16="http://schemas.microsoft.com/office/drawing/2014/main" id="{9364B6AD-97A9-0523-273B-40B651D59E57}"/>
              </a:ext>
            </a:extLst>
          </p:cNvPr>
          <p:cNvSpPr txBox="1"/>
          <p:nvPr/>
        </p:nvSpPr>
        <p:spPr>
          <a:xfrm>
            <a:off x="6555179" y="1781298"/>
            <a:ext cx="5376474" cy="4293483"/>
          </a:xfrm>
          <a:prstGeom prst="rect">
            <a:avLst/>
          </a:prstGeom>
          <a:noFill/>
        </p:spPr>
        <p:txBody>
          <a:bodyPr wrap="square" rtlCol="0">
            <a:spAutoFit/>
          </a:bodyPr>
          <a:lstStyle/>
          <a:p>
            <a:pPr marL="285750" indent="-285750">
              <a:buFont typeface="Arial" panose="020B0604020202020204" pitchFamily="34" charset="0"/>
              <a:buChar char="•"/>
            </a:pPr>
            <a:r>
              <a:rPr kumimoji="1" lang="ko-Kore-KR" altLang="en-US" sz="1300" dirty="0"/>
              <a:t>전장</a:t>
            </a:r>
            <a:r>
              <a:rPr kumimoji="1" lang="ko-KR" altLang="en-US" sz="1300" dirty="0"/>
              <a:t> </a:t>
            </a:r>
            <a:r>
              <a:rPr kumimoji="1" lang="en-US" altLang="ko-KR" sz="1300" dirty="0"/>
              <a:t>L = 2.7 (m) set</a:t>
            </a:r>
          </a:p>
          <a:p>
            <a:endParaRPr kumimoji="1" lang="en-US" altLang="ko-KR" sz="1300" dirty="0"/>
          </a:p>
          <a:p>
            <a:pPr marL="285750" indent="-285750">
              <a:buFont typeface="Arial" panose="020B0604020202020204" pitchFamily="34" charset="0"/>
              <a:buChar char="•"/>
            </a:pPr>
            <a:r>
              <a:rPr kumimoji="1" lang="ko-KR" altLang="en-US" sz="1300" dirty="0" err="1"/>
              <a:t>윤거</a:t>
            </a:r>
            <a:r>
              <a:rPr kumimoji="1" lang="ko-KR" altLang="en-US" sz="1300" dirty="0"/>
              <a:t> 전 </a:t>
            </a:r>
            <a:r>
              <a:rPr kumimoji="1" lang="en-US" altLang="ko-KR" sz="1300" dirty="0"/>
              <a:t>FTREAD = 1.545 (m) set</a:t>
            </a:r>
          </a:p>
          <a:p>
            <a:pPr marL="285750" indent="-285750">
              <a:buFont typeface="Arial" panose="020B0604020202020204" pitchFamily="34" charset="0"/>
              <a:buChar char="•"/>
            </a:pPr>
            <a:r>
              <a:rPr kumimoji="1" lang="ko-KR" altLang="en-US" sz="1300" dirty="0" err="1"/>
              <a:t>윤거</a:t>
            </a:r>
            <a:r>
              <a:rPr kumimoji="1" lang="ko-KR" altLang="en-US" sz="1300" dirty="0"/>
              <a:t> 후 </a:t>
            </a:r>
            <a:r>
              <a:rPr kumimoji="1" lang="en-US" altLang="ko-KR" sz="1300" dirty="0"/>
              <a:t>RTREAD = 1.559 (m) set</a:t>
            </a:r>
          </a:p>
          <a:p>
            <a:endParaRPr kumimoji="1" lang="en-US" altLang="ko-KR" sz="1300" dirty="0"/>
          </a:p>
          <a:p>
            <a:pPr marL="285750" indent="-285750">
              <a:buFont typeface="Arial" panose="020B0604020202020204" pitchFamily="34" charset="0"/>
              <a:buChar char="•"/>
            </a:pPr>
            <a:r>
              <a:rPr kumimoji="1" lang="en-US" altLang="ko-KR" sz="1300" dirty="0"/>
              <a:t>Steering angle</a:t>
            </a:r>
            <a:r>
              <a:rPr kumimoji="1" lang="ko-KR" altLang="en-US" sz="1300" dirty="0"/>
              <a:t>을 구현하기 위한</a:t>
            </a:r>
            <a:r>
              <a:rPr kumimoji="1" lang="en-US" altLang="ko-KR" sz="1300" dirty="0"/>
              <a:t> (Time step, period, frequency) Set</a:t>
            </a:r>
          </a:p>
          <a:p>
            <a:endParaRPr kumimoji="1" lang="en-US" altLang="ko-KR" sz="1300" dirty="0"/>
          </a:p>
          <a:p>
            <a:pPr marL="285750" indent="-285750">
              <a:buFont typeface="Arial" panose="020B0604020202020204" pitchFamily="34" charset="0"/>
              <a:buChar char="•"/>
            </a:pPr>
            <a:r>
              <a:rPr kumimoji="1" lang="en-US" altLang="ko-KR" sz="1300" dirty="0"/>
              <a:t>Simulation</a:t>
            </a:r>
            <a:r>
              <a:rPr kumimoji="1" lang="ko-KR" altLang="en-US" sz="1300" dirty="0"/>
              <a:t>을 위한 경로 설정</a:t>
            </a:r>
            <a:r>
              <a:rPr kumimoji="1" lang="en-US" altLang="ko-KR" sz="1300" dirty="0"/>
              <a:t>. </a:t>
            </a:r>
          </a:p>
          <a:p>
            <a:r>
              <a:rPr kumimoji="1" lang="en-US" altLang="ko-KR" sz="1300" dirty="0"/>
              <a:t>	sta1 </a:t>
            </a:r>
            <a:r>
              <a:rPr kumimoji="1" lang="en-US" altLang="ko-KR" sz="1300" dirty="0">
                <a:sym typeface="Wingdings" pitchFamily="2" charset="2"/>
              </a:rPr>
              <a:t> </a:t>
            </a:r>
            <a:r>
              <a:rPr kumimoji="1" lang="ko-KR" altLang="en-US" sz="1300" dirty="0">
                <a:sym typeface="Wingdings" pitchFamily="2" charset="2"/>
              </a:rPr>
              <a:t>굴절코스 진입 </a:t>
            </a:r>
            <a:endParaRPr kumimoji="1" lang="en-US" altLang="ko-KR" sz="1300" dirty="0">
              <a:sym typeface="Wingdings" pitchFamily="2" charset="2"/>
            </a:endParaRPr>
          </a:p>
          <a:p>
            <a:r>
              <a:rPr kumimoji="1" lang="en-US" altLang="ko-KR" sz="1300" dirty="0">
                <a:sym typeface="Wingdings" pitchFamily="2" charset="2"/>
              </a:rPr>
              <a:t>	sta2  </a:t>
            </a:r>
            <a:r>
              <a:rPr kumimoji="1" lang="ko-KR" altLang="en-US" sz="1300" dirty="0">
                <a:sym typeface="Wingdings" pitchFamily="2" charset="2"/>
              </a:rPr>
              <a:t>좌회전 </a:t>
            </a:r>
            <a:endParaRPr kumimoji="1" lang="en-US" altLang="ko-KR" sz="1300" dirty="0">
              <a:sym typeface="Wingdings" pitchFamily="2" charset="2"/>
            </a:endParaRPr>
          </a:p>
          <a:p>
            <a:r>
              <a:rPr kumimoji="1" lang="en-US" altLang="ko-KR" sz="1300" dirty="0"/>
              <a:t>	sta3 </a:t>
            </a:r>
            <a:r>
              <a:rPr kumimoji="1" lang="en-US" altLang="ko-KR" sz="1300" dirty="0">
                <a:sym typeface="Wingdings" pitchFamily="2" charset="2"/>
              </a:rPr>
              <a:t> </a:t>
            </a:r>
            <a:r>
              <a:rPr kumimoji="1" lang="ko-KR" altLang="en-US" sz="1300" dirty="0" err="1">
                <a:sym typeface="Wingdings" pitchFamily="2" charset="2"/>
              </a:rPr>
              <a:t>후회전</a:t>
            </a:r>
            <a:r>
              <a:rPr kumimoji="1" lang="ko-KR" altLang="en-US" sz="1300" dirty="0">
                <a:sym typeface="Wingdings" pitchFamily="2" charset="2"/>
              </a:rPr>
              <a:t> 하기 전에 회전반경 넓히기 </a:t>
            </a:r>
            <a:endParaRPr kumimoji="1" lang="en-US" altLang="ko-KR" sz="1300" dirty="0">
              <a:sym typeface="Wingdings" pitchFamily="2" charset="2"/>
            </a:endParaRPr>
          </a:p>
          <a:p>
            <a:r>
              <a:rPr kumimoji="1" lang="en-US" altLang="ko-KR" sz="1300" dirty="0">
                <a:sym typeface="Wingdings" pitchFamily="2" charset="2"/>
              </a:rPr>
              <a:t>	sta4  </a:t>
            </a:r>
            <a:r>
              <a:rPr kumimoji="1" lang="ko-KR" altLang="en-US" sz="1300" dirty="0">
                <a:sym typeface="Wingdings" pitchFamily="2" charset="2"/>
              </a:rPr>
              <a:t>우회전 </a:t>
            </a:r>
            <a:endParaRPr kumimoji="1" lang="en-US" altLang="ko-KR" sz="1300" dirty="0">
              <a:sym typeface="Wingdings" pitchFamily="2" charset="2"/>
            </a:endParaRPr>
          </a:p>
          <a:p>
            <a:r>
              <a:rPr kumimoji="1" lang="en-US" altLang="ko-KR" sz="1300" dirty="0">
                <a:sym typeface="Wingdings" pitchFamily="2" charset="2"/>
              </a:rPr>
              <a:t>	sta5  </a:t>
            </a:r>
            <a:r>
              <a:rPr kumimoji="1" lang="ko-KR" altLang="en-US" sz="1300" dirty="0">
                <a:sym typeface="Wingdings" pitchFamily="2" charset="2"/>
              </a:rPr>
              <a:t>핸들 풀며 굴절 코스 빠져나가기</a:t>
            </a:r>
            <a:endParaRPr kumimoji="1" lang="en-US" altLang="ko-KR" sz="1300" dirty="0">
              <a:sym typeface="Wingdings" pitchFamily="2" charset="2"/>
            </a:endParaRPr>
          </a:p>
          <a:p>
            <a:endParaRPr kumimoji="1" lang="en-US" altLang="ko-KR" sz="1300" dirty="0">
              <a:sym typeface="Wingdings" pitchFamily="2" charset="2"/>
            </a:endParaRPr>
          </a:p>
          <a:p>
            <a:endParaRPr kumimoji="1" lang="en-US" altLang="ko-KR" sz="1300" dirty="0">
              <a:sym typeface="Wingdings" pitchFamily="2" charset="2"/>
            </a:endParaRPr>
          </a:p>
          <a:p>
            <a:r>
              <a:rPr kumimoji="1" lang="en-US" altLang="ko-KR" sz="1300" dirty="0">
                <a:sym typeface="Wingdings" pitchFamily="2" charset="2"/>
              </a:rPr>
              <a:t>	</a:t>
            </a:r>
            <a:r>
              <a:rPr kumimoji="1" lang="en-US" altLang="ko-KR" sz="1300" dirty="0" err="1">
                <a:sym typeface="Wingdings" pitchFamily="2" charset="2"/>
              </a:rPr>
              <a:t>sta</a:t>
            </a:r>
            <a:r>
              <a:rPr kumimoji="1" lang="en-US" altLang="ko-KR" sz="1300" dirty="0">
                <a:sym typeface="Wingdings" pitchFamily="2" charset="2"/>
              </a:rPr>
              <a:t> = [sta1 sta2 sta3 sta4 sta5]</a:t>
            </a:r>
          </a:p>
          <a:p>
            <a:r>
              <a:rPr kumimoji="1" lang="en-US" altLang="ko-KR" sz="1300" dirty="0">
                <a:sym typeface="Wingdings" pitchFamily="2" charset="2"/>
              </a:rPr>
              <a:t>	</a:t>
            </a:r>
            <a:r>
              <a:rPr kumimoji="1" lang="ko-KR" altLang="en-US" sz="1300" dirty="0">
                <a:sym typeface="Wingdings" pitchFamily="2" charset="2"/>
              </a:rPr>
              <a:t> 전체 </a:t>
            </a:r>
            <a:r>
              <a:rPr kumimoji="1" lang="en-US" altLang="ko-KR" sz="1300" dirty="0">
                <a:sym typeface="Wingdings" pitchFamily="2" charset="2"/>
              </a:rPr>
              <a:t>time step</a:t>
            </a:r>
            <a:r>
              <a:rPr kumimoji="1" lang="ko-KR" altLang="en-US" sz="1300" dirty="0">
                <a:sym typeface="Wingdings" pitchFamily="2" charset="2"/>
              </a:rPr>
              <a:t>에서 </a:t>
            </a:r>
            <a:r>
              <a:rPr kumimoji="1" lang="en-US" altLang="ko-KR" sz="1300" dirty="0" err="1">
                <a:sym typeface="Wingdings" pitchFamily="2" charset="2"/>
              </a:rPr>
              <a:t>sta</a:t>
            </a:r>
            <a:r>
              <a:rPr kumimoji="1" lang="ko-KR" altLang="en-US" sz="1300" dirty="0" err="1">
                <a:sym typeface="Wingdings" pitchFamily="2" charset="2"/>
              </a:rPr>
              <a:t>를</a:t>
            </a:r>
            <a:r>
              <a:rPr kumimoji="1" lang="ko-KR" altLang="en-US" sz="1300" dirty="0">
                <a:sym typeface="Wingdings" pitchFamily="2" charset="2"/>
              </a:rPr>
              <a:t> 차례대로 실행할 수 있도록</a:t>
            </a:r>
            <a:endParaRPr kumimoji="1" lang="en-US" altLang="ko-KR" sz="1300" dirty="0">
              <a:sym typeface="Wingdings" pitchFamily="2" charset="2"/>
            </a:endParaRPr>
          </a:p>
          <a:p>
            <a:endParaRPr kumimoji="1" lang="en-US" altLang="ko-KR" sz="1300" dirty="0">
              <a:sym typeface="Wingdings" pitchFamily="2" charset="2"/>
            </a:endParaRPr>
          </a:p>
          <a:p>
            <a:endParaRPr kumimoji="1" lang="en-US" altLang="ko-KR" sz="1300" dirty="0">
              <a:sym typeface="Wingdings" pitchFamily="2" charset="2"/>
            </a:endParaRPr>
          </a:p>
          <a:p>
            <a:endParaRPr kumimoji="1" lang="en-US" altLang="ko-KR" sz="1300" dirty="0"/>
          </a:p>
          <a:p>
            <a:endParaRPr kumimoji="1" lang="ko-Kore-KR" altLang="en-US" sz="1300" dirty="0"/>
          </a:p>
        </p:txBody>
      </p:sp>
      <p:pic>
        <p:nvPicPr>
          <p:cNvPr id="16" name="그림 15">
            <a:extLst>
              <a:ext uri="{FF2B5EF4-FFF2-40B4-BE49-F238E27FC236}">
                <a16:creationId xmlns:a16="http://schemas.microsoft.com/office/drawing/2014/main" id="{9122D0F2-900D-AC00-927C-1381A6E82E9C}"/>
              </a:ext>
            </a:extLst>
          </p:cNvPr>
          <p:cNvPicPr>
            <a:picLocks noChangeAspect="1"/>
          </p:cNvPicPr>
          <p:nvPr/>
        </p:nvPicPr>
        <p:blipFill>
          <a:blip r:embed="rId2"/>
          <a:stretch>
            <a:fillRect/>
          </a:stretch>
        </p:blipFill>
        <p:spPr>
          <a:xfrm>
            <a:off x="148710" y="1627180"/>
            <a:ext cx="6406469" cy="3603639"/>
          </a:xfrm>
          <a:prstGeom prst="rect">
            <a:avLst/>
          </a:prstGeom>
        </p:spPr>
      </p:pic>
    </p:spTree>
    <p:extLst>
      <p:ext uri="{BB962C8B-B14F-4D97-AF65-F5344CB8AC3E}">
        <p14:creationId xmlns:p14="http://schemas.microsoft.com/office/powerpoint/2010/main" val="2559904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main code</a:t>
            </a:r>
            <a:r>
              <a:rPr kumimoji="1" lang="ko-KR" altLang="en-US" sz="2500" dirty="0"/>
              <a:t> 분석 </a:t>
            </a:r>
            <a:r>
              <a:rPr kumimoji="1" lang="en-US" altLang="ko-KR" sz="2500" dirty="0"/>
              <a:t>(2)</a:t>
            </a:r>
            <a:r>
              <a:rPr kumimoji="1" lang="ko-KR" altLang="en-US" sz="2500" dirty="0"/>
              <a:t> </a:t>
            </a:r>
            <a:r>
              <a:rPr kumimoji="1" lang="en-US" altLang="ko-KR" sz="2500" dirty="0"/>
              <a:t>::</a:t>
            </a:r>
            <a:br>
              <a:rPr kumimoji="1" lang="en-US" altLang="ko-KR" sz="2500" dirty="0"/>
            </a:br>
            <a:r>
              <a:rPr kumimoji="1" lang="en-US" altLang="ko-KR" sz="2000" dirty="0"/>
              <a:t>(Assignment02_</a:t>
            </a:r>
            <a:r>
              <a:rPr kumimoji="1" lang="ko-KR" altLang="en-US" sz="2000" dirty="0"/>
              <a:t>이형섭</a:t>
            </a:r>
            <a:r>
              <a:rPr kumimoji="1" lang="en-US" altLang="ko-KR" sz="2000" dirty="0"/>
              <a:t>_201901766.m)</a:t>
            </a:r>
            <a:endParaRPr kumimoji="1" lang="ko-Kore-KR" altLang="en-US" sz="2000" dirty="0"/>
          </a:p>
        </p:txBody>
      </p:sp>
      <p:sp>
        <p:nvSpPr>
          <p:cNvPr id="11" name="TextBox 10">
            <a:extLst>
              <a:ext uri="{FF2B5EF4-FFF2-40B4-BE49-F238E27FC236}">
                <a16:creationId xmlns:a16="http://schemas.microsoft.com/office/drawing/2014/main" id="{9364B6AD-97A9-0523-273B-40B651D59E57}"/>
              </a:ext>
            </a:extLst>
          </p:cNvPr>
          <p:cNvSpPr txBox="1"/>
          <p:nvPr/>
        </p:nvSpPr>
        <p:spPr>
          <a:xfrm>
            <a:off x="182088" y="4000869"/>
            <a:ext cx="4747000" cy="14927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1300" dirty="0"/>
              <a:t>Simulation</a:t>
            </a:r>
            <a:r>
              <a:rPr kumimoji="1" lang="ko-KR" altLang="en-US" sz="1300" dirty="0"/>
              <a:t>에 필요한 변수들 초기화</a:t>
            </a:r>
            <a:endParaRPr kumimoji="1" lang="en-US" altLang="ko-KR" sz="1300" dirty="0"/>
          </a:p>
          <a:p>
            <a:r>
              <a:rPr kumimoji="1" lang="en-US" altLang="ko-KR" sz="1300" dirty="0"/>
              <a:t>       (</a:t>
            </a:r>
            <a:r>
              <a:rPr kumimoji="1" lang="en-US" altLang="ko-KR" sz="1300" dirty="0" err="1"/>
              <a:t>v_x</a:t>
            </a:r>
            <a:r>
              <a:rPr kumimoji="1" lang="en-US" altLang="ko-KR" sz="1300" dirty="0"/>
              <a:t>, </a:t>
            </a:r>
            <a:r>
              <a:rPr kumimoji="1" lang="en-US" altLang="ko-KR" sz="1300" dirty="0" err="1"/>
              <a:t>v_y</a:t>
            </a:r>
            <a:r>
              <a:rPr kumimoji="1" lang="en-US" altLang="ko-KR" sz="1300" dirty="0"/>
              <a:t>, theta, </a:t>
            </a:r>
            <a:r>
              <a:rPr kumimoji="1" lang="en-US" altLang="ko-KR" sz="1300" dirty="0" err="1"/>
              <a:t>cmd_sta</a:t>
            </a:r>
            <a:r>
              <a:rPr kumimoji="1" lang="en-US" altLang="ko-KR" sz="1300" dirty="0"/>
              <a:t>, v)</a:t>
            </a:r>
          </a:p>
          <a:p>
            <a:endParaRPr kumimoji="1" lang="en-US" altLang="ko-KR" sz="1300" dirty="0"/>
          </a:p>
          <a:p>
            <a:pPr marL="285750" indent="-285750">
              <a:buFont typeface="Arial" panose="020B0604020202020204" pitchFamily="34" charset="0"/>
              <a:buChar char="•"/>
            </a:pPr>
            <a:r>
              <a:rPr kumimoji="1" lang="en-US" altLang="ko-KR" sz="1300" dirty="0" err="1"/>
              <a:t>lf</a:t>
            </a:r>
            <a:r>
              <a:rPr kumimoji="1" lang="en-US" altLang="ko-KR" sz="1300" dirty="0"/>
              <a:t> : left front / </a:t>
            </a:r>
            <a:r>
              <a:rPr kumimoji="1" lang="en-US" altLang="ko-KR" sz="1300" dirty="0" err="1"/>
              <a:t>lr</a:t>
            </a:r>
            <a:r>
              <a:rPr kumimoji="1" lang="en-US" altLang="ko-KR" sz="1300" dirty="0"/>
              <a:t> : left rear / rf : right front / </a:t>
            </a:r>
            <a:r>
              <a:rPr kumimoji="1" lang="en-US" altLang="ko-KR" sz="1300" dirty="0" err="1"/>
              <a:t>rr</a:t>
            </a:r>
            <a:r>
              <a:rPr kumimoji="1" lang="en-US" altLang="ko-KR" sz="1300" dirty="0"/>
              <a:t> : right rear</a:t>
            </a:r>
          </a:p>
          <a:p>
            <a:r>
              <a:rPr kumimoji="1" lang="en-US" altLang="ko-KR" sz="1300" dirty="0"/>
              <a:t>	</a:t>
            </a:r>
            <a:r>
              <a:rPr kumimoji="1" lang="en-US" altLang="ko-KR" sz="1300" dirty="0">
                <a:sym typeface="Wingdings" pitchFamily="2" charset="2"/>
              </a:rPr>
              <a:t> </a:t>
            </a:r>
            <a:r>
              <a:rPr kumimoji="1" lang="en-US" altLang="ko-KR" sz="1300" dirty="0">
                <a:highlight>
                  <a:srgbClr val="FFFF00"/>
                </a:highlight>
                <a:sym typeface="Wingdings" pitchFamily="2" charset="2"/>
              </a:rPr>
              <a:t>(1)</a:t>
            </a:r>
            <a:r>
              <a:rPr kumimoji="1" lang="en-US" altLang="ko-KR" sz="1300" dirty="0">
                <a:sym typeface="Wingdings" pitchFamily="2" charset="2"/>
              </a:rPr>
              <a:t> </a:t>
            </a:r>
            <a:r>
              <a:rPr kumimoji="1" lang="en-US" altLang="ko-KR" sz="1300" dirty="0" err="1">
                <a:sym typeface="Wingdings" pitchFamily="2" charset="2"/>
              </a:rPr>
              <a:t>lfd</a:t>
            </a:r>
            <a:r>
              <a:rPr kumimoji="1" lang="en-US" altLang="ko-KR" sz="1300" dirty="0">
                <a:sym typeface="Wingdings" pitchFamily="2" charset="2"/>
              </a:rPr>
              <a:t>, </a:t>
            </a:r>
            <a:r>
              <a:rPr kumimoji="1" lang="en-US" altLang="ko-KR" sz="1300" dirty="0" err="1">
                <a:sym typeface="Wingdings" pitchFamily="2" charset="2"/>
              </a:rPr>
              <a:t>rfd</a:t>
            </a:r>
            <a:r>
              <a:rPr kumimoji="1" lang="en-US" altLang="ko-KR" sz="1300" dirty="0">
                <a:sym typeface="Wingdings" pitchFamily="2" charset="2"/>
              </a:rPr>
              <a:t>, </a:t>
            </a:r>
            <a:r>
              <a:rPr kumimoji="1" lang="en-US" altLang="ko-KR" sz="1300" dirty="0" err="1">
                <a:sym typeface="Wingdings" pitchFamily="2" charset="2"/>
              </a:rPr>
              <a:t>lrd</a:t>
            </a:r>
            <a:r>
              <a:rPr kumimoji="1" lang="en-US" altLang="ko-KR" sz="1300" dirty="0">
                <a:sym typeface="Wingdings" pitchFamily="2" charset="2"/>
              </a:rPr>
              <a:t>, </a:t>
            </a:r>
            <a:r>
              <a:rPr kumimoji="1" lang="en-US" altLang="ko-KR" sz="1300" dirty="0" err="1">
                <a:sym typeface="Wingdings" pitchFamily="2" charset="2"/>
              </a:rPr>
              <a:t>rrd</a:t>
            </a:r>
            <a:endParaRPr kumimoji="1" lang="en-US" altLang="ko-KR" sz="1300" dirty="0">
              <a:sym typeface="Wingdings" pitchFamily="2" charset="2"/>
            </a:endParaRPr>
          </a:p>
          <a:p>
            <a:r>
              <a:rPr kumimoji="1" lang="en-US" altLang="ko-KR" sz="1300" dirty="0">
                <a:sym typeface="Wingdings" pitchFamily="2" charset="2"/>
              </a:rPr>
              <a:t>	 </a:t>
            </a:r>
            <a:r>
              <a:rPr kumimoji="1" lang="en-US" altLang="ko-KR" sz="1300" dirty="0">
                <a:highlight>
                  <a:srgbClr val="FFFF00"/>
                </a:highlight>
                <a:sym typeface="Wingdings" pitchFamily="2" charset="2"/>
              </a:rPr>
              <a:t>(2)</a:t>
            </a:r>
            <a:r>
              <a:rPr kumimoji="1" lang="ko-KR" altLang="en-US" sz="1300" dirty="0">
                <a:highlight>
                  <a:srgbClr val="FFFF00"/>
                </a:highlight>
                <a:sym typeface="Wingdings" pitchFamily="2" charset="2"/>
              </a:rPr>
              <a:t> </a:t>
            </a:r>
            <a:r>
              <a:rPr kumimoji="1" lang="en-US" altLang="ko-KR" sz="1300" dirty="0" err="1">
                <a:sym typeface="Wingdings" pitchFamily="2" charset="2"/>
              </a:rPr>
              <a:t>lfdx</a:t>
            </a:r>
            <a:r>
              <a:rPr kumimoji="1" lang="en-US" altLang="ko-KR" sz="1300" dirty="0">
                <a:sym typeface="Wingdings" pitchFamily="2" charset="2"/>
              </a:rPr>
              <a:t>, </a:t>
            </a:r>
            <a:r>
              <a:rPr kumimoji="1" lang="en-US" altLang="ko-KR" sz="1300" dirty="0" err="1">
                <a:sym typeface="Wingdings" pitchFamily="2" charset="2"/>
              </a:rPr>
              <a:t>rfdx</a:t>
            </a:r>
            <a:r>
              <a:rPr kumimoji="1" lang="en-US" altLang="ko-KR" sz="1300" dirty="0">
                <a:sym typeface="Wingdings" pitchFamily="2" charset="2"/>
              </a:rPr>
              <a:t>, </a:t>
            </a:r>
            <a:r>
              <a:rPr kumimoji="1" lang="en-US" altLang="ko-KR" sz="1300" dirty="0" err="1">
                <a:sym typeface="Wingdings" pitchFamily="2" charset="2"/>
              </a:rPr>
              <a:t>lfdy</a:t>
            </a:r>
            <a:r>
              <a:rPr kumimoji="1" lang="en-US" altLang="ko-KR" sz="1300" dirty="0">
                <a:sym typeface="Wingdings" pitchFamily="2" charset="2"/>
              </a:rPr>
              <a:t>, </a:t>
            </a:r>
            <a:r>
              <a:rPr kumimoji="1" lang="en-US" altLang="ko-KR" sz="1300" dirty="0" err="1">
                <a:sym typeface="Wingdings" pitchFamily="2" charset="2"/>
              </a:rPr>
              <a:t>rfdy</a:t>
            </a:r>
            <a:r>
              <a:rPr kumimoji="1" lang="en-US" altLang="ko-KR" sz="1300" dirty="0">
                <a:sym typeface="Wingdings" pitchFamily="2" charset="2"/>
              </a:rPr>
              <a:t>, </a:t>
            </a:r>
            <a:r>
              <a:rPr kumimoji="1" lang="en-US" altLang="ko-KR" sz="1300" dirty="0" err="1">
                <a:sym typeface="Wingdings" pitchFamily="2" charset="2"/>
              </a:rPr>
              <a:t>lrdx</a:t>
            </a:r>
            <a:r>
              <a:rPr kumimoji="1" lang="en-US" altLang="ko-KR" sz="1300" dirty="0">
                <a:sym typeface="Wingdings" pitchFamily="2" charset="2"/>
              </a:rPr>
              <a:t>, </a:t>
            </a:r>
            <a:r>
              <a:rPr kumimoji="1" lang="en-US" altLang="ko-KR" sz="1300" dirty="0" err="1">
                <a:sym typeface="Wingdings" pitchFamily="2" charset="2"/>
              </a:rPr>
              <a:t>rrdx</a:t>
            </a:r>
            <a:r>
              <a:rPr kumimoji="1" lang="en-US" altLang="ko-KR" sz="1300" dirty="0">
                <a:sym typeface="Wingdings" pitchFamily="2" charset="2"/>
              </a:rPr>
              <a:t>, </a:t>
            </a:r>
            <a:r>
              <a:rPr kumimoji="1" lang="en-US" altLang="ko-KR" sz="1300" dirty="0" err="1">
                <a:sym typeface="Wingdings" pitchFamily="2" charset="2"/>
              </a:rPr>
              <a:t>lrdy</a:t>
            </a:r>
            <a:r>
              <a:rPr kumimoji="1" lang="en-US" altLang="ko-KR" sz="1300" dirty="0">
                <a:sym typeface="Wingdings" pitchFamily="2" charset="2"/>
              </a:rPr>
              <a:t>, </a:t>
            </a:r>
            <a:r>
              <a:rPr kumimoji="1" lang="en-US" altLang="ko-KR" sz="1300" dirty="0" err="1">
                <a:sym typeface="Wingdings" pitchFamily="2" charset="2"/>
              </a:rPr>
              <a:t>rrdy</a:t>
            </a:r>
            <a:endParaRPr kumimoji="1" lang="en-US" altLang="ko-KR" sz="1300" dirty="0">
              <a:sym typeface="Wingdings" pitchFamily="2" charset="2"/>
            </a:endParaRPr>
          </a:p>
          <a:p>
            <a:r>
              <a:rPr kumimoji="1" lang="en-US" altLang="ko-KR" sz="1300" dirty="0">
                <a:sym typeface="Wingdings" pitchFamily="2" charset="2"/>
              </a:rPr>
              <a:t>	</a:t>
            </a:r>
            <a:endParaRPr kumimoji="1" lang="en-US" altLang="ko-KR" sz="1300" dirty="0"/>
          </a:p>
        </p:txBody>
      </p:sp>
      <p:pic>
        <p:nvPicPr>
          <p:cNvPr id="3" name="그림 2">
            <a:extLst>
              <a:ext uri="{FF2B5EF4-FFF2-40B4-BE49-F238E27FC236}">
                <a16:creationId xmlns:a16="http://schemas.microsoft.com/office/drawing/2014/main" id="{D1E4560D-503A-7A2B-A27A-8A2D951D27F6}"/>
              </a:ext>
            </a:extLst>
          </p:cNvPr>
          <p:cNvPicPr>
            <a:picLocks noChangeAspect="1"/>
          </p:cNvPicPr>
          <p:nvPr/>
        </p:nvPicPr>
        <p:blipFill>
          <a:blip r:embed="rId2"/>
          <a:stretch>
            <a:fillRect/>
          </a:stretch>
        </p:blipFill>
        <p:spPr>
          <a:xfrm>
            <a:off x="182088" y="1458825"/>
            <a:ext cx="5993297" cy="2427037"/>
          </a:xfrm>
          <a:prstGeom prst="rect">
            <a:avLst/>
          </a:prstGeom>
        </p:spPr>
      </p:pic>
      <p:sp>
        <p:nvSpPr>
          <p:cNvPr id="6" name="TextBox 5">
            <a:extLst>
              <a:ext uri="{FF2B5EF4-FFF2-40B4-BE49-F238E27FC236}">
                <a16:creationId xmlns:a16="http://schemas.microsoft.com/office/drawing/2014/main" id="{6AE17E9E-3555-5711-F05E-D6522038C3F7}"/>
              </a:ext>
            </a:extLst>
          </p:cNvPr>
          <p:cNvSpPr txBox="1"/>
          <p:nvPr/>
        </p:nvSpPr>
        <p:spPr>
          <a:xfrm>
            <a:off x="6211828" y="1343818"/>
            <a:ext cx="2943434" cy="323165"/>
          </a:xfrm>
          <a:prstGeom prst="rect">
            <a:avLst/>
          </a:prstGeom>
          <a:noFill/>
        </p:spPr>
        <p:txBody>
          <a:bodyPr wrap="none" rtlCol="0">
            <a:spAutoFit/>
          </a:bodyPr>
          <a:lstStyle/>
          <a:p>
            <a:r>
              <a:rPr kumimoji="1" lang="en-US" altLang="ko-KR" sz="1500" dirty="0">
                <a:highlight>
                  <a:srgbClr val="FFFF00"/>
                </a:highlight>
              </a:rPr>
              <a:t>(1)</a:t>
            </a:r>
            <a:r>
              <a:rPr kumimoji="1" lang="ko-KR" altLang="en-US" sz="1500" dirty="0"/>
              <a:t> </a:t>
            </a:r>
            <a:r>
              <a:rPr kumimoji="1" lang="en-US" altLang="ko-KR" sz="1500" dirty="0"/>
              <a:t>Code</a:t>
            </a:r>
            <a:r>
              <a:rPr kumimoji="1" lang="ko-KR" altLang="en-US" sz="1500" dirty="0"/>
              <a:t>에 대한 그림 설명입니다</a:t>
            </a:r>
            <a:r>
              <a:rPr kumimoji="1" lang="en-US" altLang="ko-KR" sz="1500" dirty="0"/>
              <a:t>.</a:t>
            </a:r>
          </a:p>
        </p:txBody>
      </p:sp>
      <p:pic>
        <p:nvPicPr>
          <p:cNvPr id="7" name="그림 6">
            <a:extLst>
              <a:ext uri="{FF2B5EF4-FFF2-40B4-BE49-F238E27FC236}">
                <a16:creationId xmlns:a16="http://schemas.microsoft.com/office/drawing/2014/main" id="{CC014537-8769-B4FE-E2D5-B13535F0C739}"/>
              </a:ext>
            </a:extLst>
          </p:cNvPr>
          <p:cNvPicPr>
            <a:picLocks noChangeAspect="1"/>
          </p:cNvPicPr>
          <p:nvPr/>
        </p:nvPicPr>
        <p:blipFill>
          <a:blip r:embed="rId3"/>
          <a:stretch>
            <a:fillRect/>
          </a:stretch>
        </p:blipFill>
        <p:spPr>
          <a:xfrm>
            <a:off x="6490075" y="1666983"/>
            <a:ext cx="2386940" cy="2157324"/>
          </a:xfrm>
          <a:prstGeom prst="rect">
            <a:avLst/>
          </a:prstGeom>
        </p:spPr>
      </p:pic>
      <p:sp>
        <p:nvSpPr>
          <p:cNvPr id="8" name="TextBox 7">
            <a:extLst>
              <a:ext uri="{FF2B5EF4-FFF2-40B4-BE49-F238E27FC236}">
                <a16:creationId xmlns:a16="http://schemas.microsoft.com/office/drawing/2014/main" id="{64748141-A10E-3C68-7716-F8256C825FC9}"/>
              </a:ext>
            </a:extLst>
          </p:cNvPr>
          <p:cNvSpPr txBox="1"/>
          <p:nvPr/>
        </p:nvSpPr>
        <p:spPr>
          <a:xfrm>
            <a:off x="6211828" y="3885862"/>
            <a:ext cx="3553024" cy="523220"/>
          </a:xfrm>
          <a:prstGeom prst="rect">
            <a:avLst/>
          </a:prstGeom>
          <a:noFill/>
        </p:spPr>
        <p:txBody>
          <a:bodyPr wrap="none" rtlCol="0">
            <a:spAutoFit/>
          </a:bodyPr>
          <a:lstStyle/>
          <a:p>
            <a:r>
              <a:rPr kumimoji="1" lang="en-US" altLang="ko-KR" sz="1500" dirty="0">
                <a:highlight>
                  <a:srgbClr val="FFFF00"/>
                </a:highlight>
              </a:rPr>
              <a:t>(2)</a:t>
            </a:r>
            <a:r>
              <a:rPr kumimoji="1" lang="ko-KR" altLang="en-US" sz="1500" dirty="0"/>
              <a:t> </a:t>
            </a:r>
            <a:r>
              <a:rPr kumimoji="1" lang="en-US" altLang="ko-KR" sz="1500" dirty="0"/>
              <a:t>Code</a:t>
            </a:r>
            <a:r>
              <a:rPr kumimoji="1" lang="ko-KR" altLang="en-US" sz="1500" dirty="0"/>
              <a:t>에 대한 그림 설명입니다</a:t>
            </a:r>
            <a:r>
              <a:rPr kumimoji="1" lang="en-US" altLang="ko-KR" sz="1500" dirty="0"/>
              <a:t>.</a:t>
            </a:r>
          </a:p>
          <a:p>
            <a:r>
              <a:rPr kumimoji="1" lang="ko-KR" altLang="en-US" sz="1300" dirty="0"/>
              <a:t>모든 바퀴에 대해 </a:t>
            </a:r>
            <a:r>
              <a:rPr kumimoji="1" lang="en-US" altLang="ko-KR" sz="1300" u="sng" dirty="0"/>
              <a:t>CCW Linear Transform</a:t>
            </a:r>
            <a:r>
              <a:rPr kumimoji="1" lang="ko-KR" altLang="en-US" sz="1300" dirty="0"/>
              <a:t>을 적용</a:t>
            </a:r>
            <a:r>
              <a:rPr kumimoji="1" lang="en-US" altLang="ko-KR" sz="1300" dirty="0"/>
              <a:t>.</a:t>
            </a:r>
          </a:p>
        </p:txBody>
      </p:sp>
      <p:pic>
        <p:nvPicPr>
          <p:cNvPr id="10" name="그림 9">
            <a:extLst>
              <a:ext uri="{FF2B5EF4-FFF2-40B4-BE49-F238E27FC236}">
                <a16:creationId xmlns:a16="http://schemas.microsoft.com/office/drawing/2014/main" id="{6EA044BF-17E8-8B3B-A44C-E7CE15201463}"/>
              </a:ext>
            </a:extLst>
          </p:cNvPr>
          <p:cNvPicPr>
            <a:picLocks noChangeAspect="1"/>
          </p:cNvPicPr>
          <p:nvPr/>
        </p:nvPicPr>
        <p:blipFill>
          <a:blip r:embed="rId4"/>
          <a:stretch>
            <a:fillRect/>
          </a:stretch>
        </p:blipFill>
        <p:spPr>
          <a:xfrm>
            <a:off x="6834369" y="4470637"/>
            <a:ext cx="1698352" cy="2289818"/>
          </a:xfrm>
          <a:prstGeom prst="rect">
            <a:avLst/>
          </a:prstGeom>
        </p:spPr>
      </p:pic>
      <p:pic>
        <p:nvPicPr>
          <p:cNvPr id="13" name="그림 12" descr="텍스트, 스크린샷, 도표, 라인이(가) 표시된 사진&#10;&#10;자동 생성된 설명">
            <a:extLst>
              <a:ext uri="{FF2B5EF4-FFF2-40B4-BE49-F238E27FC236}">
                <a16:creationId xmlns:a16="http://schemas.microsoft.com/office/drawing/2014/main" id="{E60D0876-D0C1-8414-9572-EEDDA216451C}"/>
              </a:ext>
            </a:extLst>
          </p:cNvPr>
          <p:cNvPicPr>
            <a:picLocks noChangeAspect="1"/>
          </p:cNvPicPr>
          <p:nvPr/>
        </p:nvPicPr>
        <p:blipFill>
          <a:blip r:embed="rId5"/>
          <a:stretch>
            <a:fillRect/>
          </a:stretch>
        </p:blipFill>
        <p:spPr>
          <a:xfrm>
            <a:off x="9155262" y="1728538"/>
            <a:ext cx="2077126" cy="2157324"/>
          </a:xfrm>
          <a:prstGeom prst="rect">
            <a:avLst/>
          </a:prstGeom>
        </p:spPr>
      </p:pic>
    </p:spTree>
    <p:extLst>
      <p:ext uri="{BB962C8B-B14F-4D97-AF65-F5344CB8AC3E}">
        <p14:creationId xmlns:p14="http://schemas.microsoft.com/office/powerpoint/2010/main" val="1188505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8255"/>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main code</a:t>
            </a:r>
            <a:r>
              <a:rPr kumimoji="1" lang="ko-KR" altLang="en-US" sz="2500" dirty="0"/>
              <a:t> 분석 </a:t>
            </a:r>
            <a:r>
              <a:rPr kumimoji="1" lang="en-US" altLang="ko-KR" sz="2500" dirty="0"/>
              <a:t>(3)</a:t>
            </a:r>
            <a:r>
              <a:rPr kumimoji="1" lang="ko-KR" altLang="en-US" sz="2500" dirty="0"/>
              <a:t> </a:t>
            </a:r>
            <a:r>
              <a:rPr kumimoji="1" lang="en-US" altLang="ko-KR" sz="2500" dirty="0"/>
              <a:t>::</a:t>
            </a:r>
            <a:br>
              <a:rPr kumimoji="1" lang="en-US" altLang="ko-KR" sz="2500" dirty="0"/>
            </a:br>
            <a:r>
              <a:rPr kumimoji="1" lang="en-US" altLang="ko-KR" sz="2000" dirty="0"/>
              <a:t>(</a:t>
            </a:r>
            <a:r>
              <a:rPr kumimoji="1" lang="en-US" altLang="ko-KR" sz="2000" dirty="0" err="1"/>
              <a:t>my_veh_obj.m</a:t>
            </a:r>
            <a:r>
              <a:rPr kumimoji="1" lang="en-US" altLang="ko-KR" sz="2000" dirty="0"/>
              <a:t> function)</a:t>
            </a:r>
            <a:endParaRPr kumimoji="1" lang="ko-Kore-KR" altLang="en-US" sz="2000" dirty="0"/>
          </a:p>
        </p:txBody>
      </p:sp>
      <p:sp>
        <p:nvSpPr>
          <p:cNvPr id="11" name="TextBox 10">
            <a:extLst>
              <a:ext uri="{FF2B5EF4-FFF2-40B4-BE49-F238E27FC236}">
                <a16:creationId xmlns:a16="http://schemas.microsoft.com/office/drawing/2014/main" id="{9364B6AD-97A9-0523-273B-40B651D59E57}"/>
              </a:ext>
            </a:extLst>
          </p:cNvPr>
          <p:cNvSpPr txBox="1"/>
          <p:nvPr/>
        </p:nvSpPr>
        <p:spPr>
          <a:xfrm>
            <a:off x="5871729" y="5393225"/>
            <a:ext cx="6337167" cy="1338828"/>
          </a:xfrm>
          <a:prstGeom prst="rect">
            <a:avLst/>
          </a:prstGeom>
          <a:noFill/>
        </p:spPr>
        <p:txBody>
          <a:bodyPr wrap="square" rtlCol="0">
            <a:spAutoFit/>
          </a:bodyPr>
          <a:lstStyle/>
          <a:p>
            <a:r>
              <a:rPr kumimoji="1" lang="en-US" altLang="ko-KR" sz="1300" dirty="0"/>
              <a:t>main code</a:t>
            </a:r>
            <a:r>
              <a:rPr kumimoji="1" lang="ko-KR" altLang="en-US" sz="1300" dirty="0"/>
              <a:t> 분석 </a:t>
            </a:r>
            <a:r>
              <a:rPr kumimoji="1" lang="en-US" altLang="ko-KR" sz="1300" dirty="0"/>
              <a:t>(2)</a:t>
            </a:r>
            <a:r>
              <a:rPr kumimoji="1" lang="ko-KR" altLang="en-US" sz="1300" dirty="0"/>
              <a:t>에서 설정했던 앞</a:t>
            </a:r>
            <a:r>
              <a:rPr kumimoji="1" lang="en-US" altLang="ko-KR" sz="1300" dirty="0"/>
              <a:t>,</a:t>
            </a:r>
            <a:r>
              <a:rPr kumimoji="1" lang="ko-KR" altLang="en-US" sz="1300" dirty="0"/>
              <a:t> 뒤의 왼쪽</a:t>
            </a:r>
            <a:r>
              <a:rPr kumimoji="1" lang="en-US" altLang="ko-KR" sz="1300" dirty="0"/>
              <a:t>,</a:t>
            </a:r>
            <a:r>
              <a:rPr kumimoji="1" lang="ko-KR" altLang="en-US" sz="1300" dirty="0"/>
              <a:t> 오른쪽 바퀴에 대한  정보를</a:t>
            </a:r>
            <a:r>
              <a:rPr kumimoji="1" lang="en-US" altLang="ko-KR" sz="1300" dirty="0"/>
              <a:t> </a:t>
            </a:r>
          </a:p>
          <a:p>
            <a:r>
              <a:rPr kumimoji="1" lang="en-US" altLang="ko-KR" sz="1300" dirty="0" err="1"/>
              <a:t>my_veh_obj</a:t>
            </a:r>
            <a:r>
              <a:rPr kumimoji="1" lang="en-US" altLang="ko-KR" sz="1300" dirty="0"/>
              <a:t> function</a:t>
            </a:r>
            <a:r>
              <a:rPr kumimoji="1" lang="ko-KR" altLang="en-US" sz="1300" dirty="0"/>
              <a:t>에 인자로 넘겨준 후</a:t>
            </a:r>
            <a:r>
              <a:rPr kumimoji="1" lang="en-US" altLang="ko-KR" sz="1300" dirty="0"/>
              <a:t>, </a:t>
            </a:r>
          </a:p>
          <a:p>
            <a:r>
              <a:rPr kumimoji="1" lang="ko-KR" altLang="en-US" sz="1300" dirty="0"/>
              <a:t>각각에 대해서 </a:t>
            </a:r>
            <a:r>
              <a:rPr kumimoji="1" lang="en-US" altLang="ko-KR" sz="1300" dirty="0">
                <a:highlight>
                  <a:srgbClr val="FFFF00"/>
                </a:highlight>
              </a:rPr>
              <a:t>CCW Transformation</a:t>
            </a:r>
            <a:r>
              <a:rPr kumimoji="1" lang="ko-KR" altLang="en-US" sz="1300" dirty="0"/>
              <a:t>된 값을</a:t>
            </a:r>
            <a:endParaRPr kumimoji="1" lang="en-US" altLang="ko-KR" sz="1300" dirty="0"/>
          </a:p>
          <a:p>
            <a:r>
              <a:rPr lang="en" altLang="ko-Kore-KR" sz="1300" b="0" i="0" dirty="0">
                <a:effectLst/>
                <a:latin typeface="Menlo" panose="020B0609030804020204" pitchFamily="49" charset="0"/>
              </a:rPr>
              <a:t>[</a:t>
            </a:r>
            <a:r>
              <a:rPr lang="en" altLang="ko-Kore-KR" sz="1300" b="0" i="0" dirty="0" err="1">
                <a:effectLst/>
                <a:latin typeface="Menlo" panose="020B0609030804020204" pitchFamily="49" charset="0"/>
              </a:rPr>
              <a:t>updatedLFx</a:t>
            </a:r>
            <a:r>
              <a:rPr lang="en" altLang="ko-Kore-KR" sz="1300" b="0" i="0" dirty="0">
                <a:effectLst/>
                <a:latin typeface="Menlo" panose="020B0609030804020204" pitchFamily="49" charset="0"/>
              </a:rPr>
              <a:t>, </a:t>
            </a:r>
            <a:r>
              <a:rPr lang="en" altLang="ko-Kore-KR" sz="1300" b="0" i="0" dirty="0" err="1">
                <a:effectLst/>
                <a:latin typeface="Menlo" panose="020B0609030804020204" pitchFamily="49" charset="0"/>
              </a:rPr>
              <a:t>updatedLFy</a:t>
            </a:r>
            <a:r>
              <a:rPr lang="en" altLang="ko-Kore-KR" sz="1300" b="0" i="0" dirty="0">
                <a:effectLst/>
                <a:latin typeface="Menlo" panose="020B0609030804020204" pitchFamily="49" charset="0"/>
              </a:rPr>
              <a:t>, </a:t>
            </a:r>
            <a:r>
              <a:rPr lang="en" altLang="ko-Kore-KR" sz="1300" b="0" i="0" dirty="0" err="1">
                <a:effectLst/>
                <a:latin typeface="Menlo" panose="020B0609030804020204" pitchFamily="49" charset="0"/>
              </a:rPr>
              <a:t>updatedLRx</a:t>
            </a:r>
            <a:r>
              <a:rPr lang="en" altLang="ko-Kore-KR" sz="1300" b="0" i="0" dirty="0">
                <a:effectLst/>
                <a:latin typeface="Menlo" panose="020B0609030804020204" pitchFamily="49" charset="0"/>
              </a:rPr>
              <a:t>, </a:t>
            </a:r>
            <a:r>
              <a:rPr lang="en" altLang="ko-Kore-KR" sz="1300" b="0" i="0" dirty="0" err="1">
                <a:effectLst/>
                <a:latin typeface="Menlo" panose="020B0609030804020204" pitchFamily="49" charset="0"/>
              </a:rPr>
              <a:t>updatedLRy</a:t>
            </a:r>
            <a:r>
              <a:rPr lang="en" altLang="ko-Kore-KR" sz="1300" b="0" i="0" dirty="0">
                <a:effectLst/>
                <a:latin typeface="Menlo" panose="020B0609030804020204" pitchFamily="49" charset="0"/>
              </a:rPr>
              <a:t>, </a:t>
            </a:r>
            <a:r>
              <a:rPr lang="en" altLang="ko-Kore-KR" sz="1300" b="0" i="0" dirty="0" err="1">
                <a:effectLst/>
                <a:latin typeface="Menlo" panose="020B0609030804020204" pitchFamily="49" charset="0"/>
              </a:rPr>
              <a:t>updatedRFx</a:t>
            </a:r>
            <a:r>
              <a:rPr lang="en" altLang="ko-Kore-KR" sz="1300" b="0" i="0" dirty="0">
                <a:effectLst/>
                <a:latin typeface="Menlo" panose="020B0609030804020204" pitchFamily="49" charset="0"/>
              </a:rPr>
              <a:t>, </a:t>
            </a:r>
            <a:r>
              <a:rPr lang="en" altLang="ko-Kore-KR" sz="1300" b="0" i="0" dirty="0" err="1">
                <a:effectLst/>
                <a:latin typeface="Menlo" panose="020B0609030804020204" pitchFamily="49" charset="0"/>
              </a:rPr>
              <a:t>updatedRFy</a:t>
            </a:r>
            <a:r>
              <a:rPr lang="en" altLang="ko-Kore-KR" sz="1300" b="0" i="0" dirty="0">
                <a:effectLst/>
                <a:latin typeface="Menlo" panose="020B0609030804020204" pitchFamily="49" charset="0"/>
              </a:rPr>
              <a:t>, </a:t>
            </a:r>
            <a:r>
              <a:rPr lang="en" altLang="ko-Kore-KR" sz="1300" b="0" i="0" dirty="0" err="1">
                <a:effectLst/>
                <a:latin typeface="Menlo" panose="020B0609030804020204" pitchFamily="49" charset="0"/>
              </a:rPr>
              <a:t>updatedRRx</a:t>
            </a:r>
            <a:r>
              <a:rPr lang="en" altLang="ko-Kore-KR" sz="1300" b="0" i="0" dirty="0">
                <a:effectLst/>
                <a:latin typeface="Menlo" panose="020B0609030804020204" pitchFamily="49" charset="0"/>
              </a:rPr>
              <a:t>, </a:t>
            </a:r>
            <a:r>
              <a:rPr lang="en" altLang="ko-Kore-KR" sz="1300" b="0" i="0" dirty="0" err="1">
                <a:effectLst/>
                <a:latin typeface="Menlo" panose="020B0609030804020204" pitchFamily="49" charset="0"/>
              </a:rPr>
              <a:t>updatedRRy,updatedVx</a:t>
            </a:r>
            <a:r>
              <a:rPr lang="en" altLang="ko-Kore-KR" sz="1300" b="0" i="0" dirty="0">
                <a:effectLst/>
                <a:latin typeface="Menlo" panose="020B0609030804020204" pitchFamily="49" charset="0"/>
              </a:rPr>
              <a:t>, </a:t>
            </a:r>
            <a:r>
              <a:rPr lang="en" altLang="ko-Kore-KR" sz="1300" b="0" i="0" dirty="0" err="1">
                <a:effectLst/>
                <a:latin typeface="Menlo" panose="020B0609030804020204" pitchFamily="49" charset="0"/>
              </a:rPr>
              <a:t>updatedVy</a:t>
            </a:r>
            <a:r>
              <a:rPr lang="en" altLang="ko-Kore-KR" sz="1300" b="0" i="0" dirty="0">
                <a:effectLst/>
                <a:latin typeface="Menlo" panose="020B0609030804020204" pitchFamily="49" charset="0"/>
              </a:rPr>
              <a:t>] </a:t>
            </a:r>
          </a:p>
          <a:p>
            <a:r>
              <a:rPr lang="ko-Kore-KR" altLang="en-US" sz="1300" b="0" i="0" dirty="0">
                <a:effectLst/>
                <a:latin typeface="Menlo" panose="020B0609030804020204" pitchFamily="49" charset="0"/>
              </a:rPr>
              <a:t>변수로 반환해주는 함수이다</a:t>
            </a:r>
            <a:r>
              <a:rPr lang="en-US" altLang="ko-Kore-KR" sz="1300" b="0" i="0" dirty="0">
                <a:effectLst/>
                <a:latin typeface="Menlo" panose="020B0609030804020204" pitchFamily="49" charset="0"/>
              </a:rPr>
              <a:t>.</a:t>
            </a:r>
            <a:endParaRPr kumimoji="1" lang="en-US" altLang="ko-KR" sz="1300" dirty="0">
              <a:sym typeface="Wingdings" pitchFamily="2" charset="2"/>
            </a:endParaRPr>
          </a:p>
        </p:txBody>
      </p:sp>
      <p:pic>
        <p:nvPicPr>
          <p:cNvPr id="5" name="그림 4" descr="텍스트, 폰트, 스크린샷이(가) 표시된 사진&#10;&#10;자동 생성된 설명">
            <a:extLst>
              <a:ext uri="{FF2B5EF4-FFF2-40B4-BE49-F238E27FC236}">
                <a16:creationId xmlns:a16="http://schemas.microsoft.com/office/drawing/2014/main" id="{4E376E73-638A-EB80-B2D5-04C7521C4B89}"/>
              </a:ext>
            </a:extLst>
          </p:cNvPr>
          <p:cNvPicPr>
            <a:picLocks noChangeAspect="1"/>
          </p:cNvPicPr>
          <p:nvPr/>
        </p:nvPicPr>
        <p:blipFill rotWithShape="1">
          <a:blip r:embed="rId2"/>
          <a:srcRect b="5744"/>
          <a:stretch/>
        </p:blipFill>
        <p:spPr>
          <a:xfrm>
            <a:off x="212217" y="1343819"/>
            <a:ext cx="7134231" cy="2710578"/>
          </a:xfrm>
          <a:prstGeom prst="rect">
            <a:avLst/>
          </a:prstGeom>
        </p:spPr>
      </p:pic>
      <p:cxnSp>
        <p:nvCxnSpPr>
          <p:cNvPr id="12" name="직선 화살표 연결선 11">
            <a:extLst>
              <a:ext uri="{FF2B5EF4-FFF2-40B4-BE49-F238E27FC236}">
                <a16:creationId xmlns:a16="http://schemas.microsoft.com/office/drawing/2014/main" id="{35D15076-E214-56C6-79FF-A892CF0E1EE1}"/>
              </a:ext>
            </a:extLst>
          </p:cNvPr>
          <p:cNvCxnSpPr>
            <a:cxnSpLocks/>
          </p:cNvCxnSpPr>
          <p:nvPr/>
        </p:nvCxnSpPr>
        <p:spPr>
          <a:xfrm>
            <a:off x="920617" y="1625600"/>
            <a:ext cx="717119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7" name="그림 16" descr="텍스트, 스크린샷, 문서, 영수증이(가) 표시된 사진&#10;&#10;자동 생성된 설명">
            <a:extLst>
              <a:ext uri="{FF2B5EF4-FFF2-40B4-BE49-F238E27FC236}">
                <a16:creationId xmlns:a16="http://schemas.microsoft.com/office/drawing/2014/main" id="{AF136083-B6F6-EB4B-649D-8721AE1659C8}"/>
              </a:ext>
            </a:extLst>
          </p:cNvPr>
          <p:cNvPicPr>
            <a:picLocks noChangeAspect="1"/>
          </p:cNvPicPr>
          <p:nvPr/>
        </p:nvPicPr>
        <p:blipFill>
          <a:blip r:embed="rId3"/>
          <a:stretch>
            <a:fillRect/>
          </a:stretch>
        </p:blipFill>
        <p:spPr>
          <a:xfrm>
            <a:off x="8328799" y="173091"/>
            <a:ext cx="3717417" cy="4409691"/>
          </a:xfrm>
          <a:prstGeom prst="rect">
            <a:avLst/>
          </a:prstGeom>
        </p:spPr>
      </p:pic>
      <p:sp>
        <p:nvSpPr>
          <p:cNvPr id="19" name="왼쪽 중괄호[L] 18">
            <a:extLst>
              <a:ext uri="{FF2B5EF4-FFF2-40B4-BE49-F238E27FC236}">
                <a16:creationId xmlns:a16="http://schemas.microsoft.com/office/drawing/2014/main" id="{8ABBC156-2DA2-0FD3-1AFA-26FBE8EC5404}"/>
              </a:ext>
            </a:extLst>
          </p:cNvPr>
          <p:cNvSpPr/>
          <p:nvPr/>
        </p:nvSpPr>
        <p:spPr>
          <a:xfrm>
            <a:off x="8068696" y="176150"/>
            <a:ext cx="283216" cy="428913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21" name="왼쪽 중괄호[L] 20">
            <a:extLst>
              <a:ext uri="{FF2B5EF4-FFF2-40B4-BE49-F238E27FC236}">
                <a16:creationId xmlns:a16="http://schemas.microsoft.com/office/drawing/2014/main" id="{68929EF3-8243-1E58-92EE-BAFA20E83CA0}"/>
              </a:ext>
            </a:extLst>
          </p:cNvPr>
          <p:cNvSpPr/>
          <p:nvPr/>
        </p:nvSpPr>
        <p:spPr>
          <a:xfrm rot="10800000">
            <a:off x="5552307" y="1790544"/>
            <a:ext cx="319422" cy="2171849"/>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22" name="TextBox 21">
            <a:extLst>
              <a:ext uri="{FF2B5EF4-FFF2-40B4-BE49-F238E27FC236}">
                <a16:creationId xmlns:a16="http://schemas.microsoft.com/office/drawing/2014/main" id="{CA400525-5CBD-F163-583C-894A2EB6D36E}"/>
              </a:ext>
            </a:extLst>
          </p:cNvPr>
          <p:cNvSpPr txBox="1"/>
          <p:nvPr/>
        </p:nvSpPr>
        <p:spPr>
          <a:xfrm>
            <a:off x="364616" y="4501124"/>
            <a:ext cx="6312341" cy="2292935"/>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1300" dirty="0" err="1">
                <a:sym typeface="Wingdings" pitchFamily="2" charset="2"/>
              </a:rPr>
              <a:t>my_veh_obj</a:t>
            </a:r>
            <a:r>
              <a:rPr kumimoji="1" lang="en-US" altLang="ko-KR" sz="1300" dirty="0">
                <a:sym typeface="Wingdings" pitchFamily="2" charset="2"/>
              </a:rPr>
              <a:t> function</a:t>
            </a:r>
            <a:r>
              <a:rPr kumimoji="1" lang="ko-KR" altLang="en-US" sz="1300" dirty="0">
                <a:sym typeface="Wingdings" pitchFamily="2" charset="2"/>
              </a:rPr>
              <a:t>에서 </a:t>
            </a:r>
            <a:r>
              <a:rPr kumimoji="1" lang="en-US" altLang="ko-KR" sz="1300" dirty="0">
                <a:sym typeface="Wingdings" pitchFamily="2" charset="2"/>
              </a:rPr>
              <a:t>update</a:t>
            </a:r>
            <a:r>
              <a:rPr kumimoji="1" lang="ko-KR" altLang="en-US" sz="1300" dirty="0">
                <a:sym typeface="Wingdings" pitchFamily="2" charset="2"/>
              </a:rPr>
              <a:t>된 </a:t>
            </a:r>
            <a:r>
              <a:rPr kumimoji="1" lang="en-US" altLang="ko-KR" sz="1300" dirty="0">
                <a:sym typeface="Wingdings" pitchFamily="2" charset="2"/>
              </a:rPr>
              <a:t>vehicle</a:t>
            </a:r>
            <a:r>
              <a:rPr kumimoji="1" lang="ko-KR" altLang="en-US" sz="1300" dirty="0">
                <a:sym typeface="Wingdings" pitchFamily="2" charset="2"/>
              </a:rPr>
              <a:t>과 바퀴 정보를 토대로</a:t>
            </a:r>
            <a:endParaRPr kumimoji="1" lang="en-US" altLang="ko-KR" sz="1300" dirty="0">
              <a:sym typeface="Wingdings" pitchFamily="2" charset="2"/>
            </a:endParaRPr>
          </a:p>
          <a:p>
            <a:r>
              <a:rPr kumimoji="1" lang="en-US" altLang="ko-KR" sz="1300" dirty="0">
                <a:sym typeface="Wingdings" pitchFamily="2" charset="2"/>
              </a:rPr>
              <a:t>        fill() </a:t>
            </a:r>
            <a:r>
              <a:rPr kumimoji="1" lang="ko-KR" altLang="en-US" sz="1300" dirty="0">
                <a:sym typeface="Wingdings" pitchFamily="2" charset="2"/>
              </a:rPr>
              <a:t>을 통해 그려준다</a:t>
            </a:r>
            <a:r>
              <a:rPr kumimoji="1" lang="en-US" altLang="ko-KR" sz="1300" dirty="0">
                <a:sym typeface="Wingdings" pitchFamily="2" charset="2"/>
              </a:rPr>
              <a:t>.</a:t>
            </a:r>
            <a:r>
              <a:rPr kumimoji="1" lang="ko-KR" altLang="en-US" sz="1300" dirty="0">
                <a:sym typeface="Wingdings" pitchFamily="2" charset="2"/>
              </a:rPr>
              <a:t> </a:t>
            </a:r>
            <a:endParaRPr kumimoji="1" lang="en-US" altLang="ko-KR" sz="1300" dirty="0">
              <a:sym typeface="Wingdings" pitchFamily="2" charset="2"/>
            </a:endParaRPr>
          </a:p>
          <a:p>
            <a:r>
              <a:rPr kumimoji="1" lang="en-US" altLang="ko-KR" sz="1300" dirty="0">
                <a:sym typeface="Wingdings" pitchFamily="2" charset="2"/>
              </a:rPr>
              <a:t>	vehicle  vehicle</a:t>
            </a:r>
          </a:p>
          <a:p>
            <a:r>
              <a:rPr kumimoji="1" lang="en-US" altLang="ko-KR" sz="1300" dirty="0">
                <a:sym typeface="Wingdings" pitchFamily="2" charset="2"/>
              </a:rPr>
              <a:t>	</a:t>
            </a:r>
            <a:r>
              <a:rPr kumimoji="1" lang="ko-KR" altLang="en-US" sz="1300" dirty="0">
                <a:sym typeface="Wingdings" pitchFamily="2" charset="2"/>
              </a:rPr>
              <a:t>바퀴 </a:t>
            </a:r>
            <a:r>
              <a:rPr kumimoji="1" lang="en-US" altLang="ko-KR" sz="1300" dirty="0">
                <a:sym typeface="Wingdings" pitchFamily="2" charset="2"/>
              </a:rPr>
              <a:t> </a:t>
            </a:r>
            <a:r>
              <a:rPr kumimoji="1" lang="en-US" altLang="ko-KR" sz="1300" dirty="0" err="1">
                <a:sym typeface="Wingdings" pitchFamily="2" charset="2"/>
              </a:rPr>
              <a:t>Flfw</a:t>
            </a:r>
            <a:r>
              <a:rPr kumimoji="1" lang="en-US" altLang="ko-KR" sz="1300" dirty="0">
                <a:sym typeface="Wingdings" pitchFamily="2" charset="2"/>
              </a:rPr>
              <a:t>, </a:t>
            </a:r>
            <a:r>
              <a:rPr kumimoji="1" lang="en-US" altLang="ko-KR" sz="1300" dirty="0" err="1">
                <a:sym typeface="Wingdings" pitchFamily="2" charset="2"/>
              </a:rPr>
              <a:t>Frfw</a:t>
            </a:r>
            <a:r>
              <a:rPr kumimoji="1" lang="en-US" altLang="ko-KR" sz="1300" dirty="0">
                <a:sym typeface="Wingdings" pitchFamily="2" charset="2"/>
              </a:rPr>
              <a:t>, </a:t>
            </a:r>
            <a:r>
              <a:rPr kumimoji="1" lang="en-US" altLang="ko-KR" sz="1300" dirty="0" err="1">
                <a:sym typeface="Wingdings" pitchFamily="2" charset="2"/>
              </a:rPr>
              <a:t>Flrw</a:t>
            </a:r>
            <a:r>
              <a:rPr kumimoji="1" lang="en-US" altLang="ko-KR" sz="1300" dirty="0">
                <a:sym typeface="Wingdings" pitchFamily="2" charset="2"/>
              </a:rPr>
              <a:t>, </a:t>
            </a:r>
            <a:r>
              <a:rPr kumimoji="1" lang="en-US" altLang="ko-KR" sz="1300" dirty="0" err="1">
                <a:sym typeface="Wingdings" pitchFamily="2" charset="2"/>
              </a:rPr>
              <a:t>Frrw</a:t>
            </a:r>
            <a:endParaRPr kumimoji="1" lang="en-US" altLang="ko-KR" sz="1300" dirty="0">
              <a:sym typeface="Wingdings" pitchFamily="2" charset="2"/>
            </a:endParaRPr>
          </a:p>
          <a:p>
            <a:endParaRPr kumimoji="1" lang="en-US" altLang="ko-KR" sz="1300" dirty="0">
              <a:sym typeface="Wingdings" pitchFamily="2" charset="2"/>
            </a:endParaRPr>
          </a:p>
          <a:p>
            <a:pPr marL="285750" indent="-285750">
              <a:buFont typeface="Arial" panose="020B0604020202020204" pitchFamily="34" charset="0"/>
              <a:buChar char="•"/>
            </a:pPr>
            <a:r>
              <a:rPr kumimoji="1" lang="ko-KR" altLang="en-US" sz="1300" dirty="0">
                <a:sym typeface="Wingdings" pitchFamily="2" charset="2"/>
              </a:rPr>
              <a:t>또한 앞바퀴와 뒷바퀴를 </a:t>
            </a:r>
            <a:r>
              <a:rPr kumimoji="1" lang="en-US" altLang="ko-KR" sz="1300" dirty="0">
                <a:sym typeface="Wingdings" pitchFamily="2" charset="2"/>
              </a:rPr>
              <a:t>line</a:t>
            </a:r>
            <a:r>
              <a:rPr kumimoji="1" lang="ko-Kore-KR" altLang="en-US" sz="1300" dirty="0">
                <a:sym typeface="Wingdings" pitchFamily="2" charset="2"/>
              </a:rPr>
              <a:t>도 그려준다</a:t>
            </a:r>
            <a:r>
              <a:rPr kumimoji="1" lang="en-US" altLang="ko-Kore-KR" sz="1300" dirty="0">
                <a:sym typeface="Wingdings" pitchFamily="2" charset="2"/>
              </a:rPr>
              <a:t>.</a:t>
            </a:r>
          </a:p>
          <a:p>
            <a:r>
              <a:rPr kumimoji="1" lang="en-US" altLang="ko-KR" sz="1300" dirty="0">
                <a:sym typeface="Wingdings" pitchFamily="2" charset="2"/>
              </a:rPr>
              <a:t>	 </a:t>
            </a:r>
            <a:r>
              <a:rPr kumimoji="1" lang="en-US" altLang="ko-KR" sz="1300" dirty="0" err="1">
                <a:sym typeface="Wingdings" pitchFamily="2" charset="2"/>
              </a:rPr>
              <a:t>lpd</a:t>
            </a:r>
            <a:r>
              <a:rPr kumimoji="1" lang="en-US" altLang="ko-KR" sz="1300" dirty="0">
                <a:sym typeface="Wingdings" pitchFamily="2" charset="2"/>
              </a:rPr>
              <a:t>, </a:t>
            </a:r>
            <a:r>
              <a:rPr kumimoji="1" lang="en-US" altLang="ko-KR" sz="1300" dirty="0" err="1">
                <a:sym typeface="Wingdings" pitchFamily="2" charset="2"/>
              </a:rPr>
              <a:t>rpd</a:t>
            </a:r>
            <a:endParaRPr kumimoji="1" lang="en-US" altLang="ko-KR" sz="1300" dirty="0">
              <a:sym typeface="Wingdings" pitchFamily="2" charset="2"/>
            </a:endParaRPr>
          </a:p>
          <a:p>
            <a:pPr marL="285750" indent="-285750">
              <a:buFont typeface="Arial" panose="020B0604020202020204" pitchFamily="34" charset="0"/>
              <a:buChar char="•"/>
            </a:pPr>
            <a:r>
              <a:rPr kumimoji="1" lang="ko-KR" altLang="en-US" sz="1300" dirty="0">
                <a:sym typeface="Wingdings" pitchFamily="2" charset="2"/>
              </a:rPr>
              <a:t>그리고 나서 앞바퀴와 뒷바퀴가 이동한 경로를 추적하여 그려준다</a:t>
            </a:r>
            <a:r>
              <a:rPr kumimoji="1" lang="en-US" altLang="ko-KR" sz="1300" dirty="0">
                <a:sym typeface="Wingdings" pitchFamily="2" charset="2"/>
              </a:rPr>
              <a:t>.</a:t>
            </a:r>
          </a:p>
          <a:p>
            <a:r>
              <a:rPr kumimoji="1" lang="en-US" altLang="ko-KR" sz="1300" dirty="0">
                <a:sym typeface="Wingdings" pitchFamily="2" charset="2"/>
              </a:rPr>
              <a:t>	 </a:t>
            </a:r>
            <a:r>
              <a:rPr kumimoji="1" lang="en-US" altLang="ko-KR" sz="1300" dirty="0" err="1">
                <a:sym typeface="Wingdings" pitchFamily="2" charset="2"/>
              </a:rPr>
              <a:t>Ltrack_lfw</a:t>
            </a:r>
            <a:r>
              <a:rPr kumimoji="1" lang="en-US" altLang="ko-KR" sz="1300" dirty="0">
                <a:sym typeface="Wingdings" pitchFamily="2" charset="2"/>
              </a:rPr>
              <a:t>, </a:t>
            </a:r>
            <a:r>
              <a:rPr kumimoji="1" lang="en-US" altLang="ko-KR" sz="1300" dirty="0" err="1">
                <a:sym typeface="Wingdings" pitchFamily="2" charset="2"/>
              </a:rPr>
              <a:t>Ltrack_rfw</a:t>
            </a:r>
            <a:r>
              <a:rPr kumimoji="1" lang="en-US" altLang="ko-KR" sz="1300" dirty="0">
                <a:sym typeface="Wingdings" pitchFamily="2" charset="2"/>
              </a:rPr>
              <a:t>, </a:t>
            </a:r>
            <a:r>
              <a:rPr kumimoji="1" lang="en-US" altLang="ko-KR" sz="1300" dirty="0" err="1">
                <a:sym typeface="Wingdings" pitchFamily="2" charset="2"/>
              </a:rPr>
              <a:t>Ltrack_lrw</a:t>
            </a:r>
            <a:r>
              <a:rPr kumimoji="1" lang="en-US" altLang="ko-KR" sz="1300" dirty="0">
                <a:sym typeface="Wingdings" pitchFamily="2" charset="2"/>
              </a:rPr>
              <a:t>, </a:t>
            </a:r>
            <a:r>
              <a:rPr kumimoji="1" lang="en-US" altLang="ko-KR" sz="1300" dirty="0" err="1">
                <a:sym typeface="Wingdings" pitchFamily="2" charset="2"/>
              </a:rPr>
              <a:t>Ltrack_rrw</a:t>
            </a:r>
            <a:endParaRPr kumimoji="1" lang="en-US" altLang="ko-KR" sz="1300" dirty="0">
              <a:sym typeface="Wingdings" pitchFamily="2" charset="2"/>
            </a:endParaRPr>
          </a:p>
          <a:p>
            <a:pPr marL="285750" indent="-285750">
              <a:buFont typeface="Arial" panose="020B0604020202020204" pitchFamily="34" charset="0"/>
              <a:buChar char="•"/>
            </a:pPr>
            <a:endParaRPr kumimoji="1" lang="en-US" altLang="ko-KR" sz="1300" dirty="0">
              <a:sym typeface="Wingdings" pitchFamily="2" charset="2"/>
            </a:endParaRPr>
          </a:p>
          <a:p>
            <a:r>
              <a:rPr kumimoji="1" lang="en-US" altLang="ko-KR" sz="1300" dirty="0">
                <a:sym typeface="Wingdings" pitchFamily="2" charset="2"/>
              </a:rPr>
              <a:t>	</a:t>
            </a:r>
            <a:endParaRPr kumimoji="1" lang="en-US" altLang="ko-KR" sz="1300" dirty="0"/>
          </a:p>
        </p:txBody>
      </p:sp>
      <p:cxnSp>
        <p:nvCxnSpPr>
          <p:cNvPr id="24" name="구부러진 연결선[U] 23">
            <a:extLst>
              <a:ext uri="{FF2B5EF4-FFF2-40B4-BE49-F238E27FC236}">
                <a16:creationId xmlns:a16="http://schemas.microsoft.com/office/drawing/2014/main" id="{D78BA73A-47CC-3CE9-1F7E-32CCD1C71B7B}"/>
              </a:ext>
            </a:extLst>
          </p:cNvPr>
          <p:cNvCxnSpPr>
            <a:cxnSpLocks/>
            <a:endCxn id="22" idx="0"/>
          </p:cNvCxnSpPr>
          <p:nvPr/>
        </p:nvCxnSpPr>
        <p:spPr>
          <a:xfrm rot="10800000" flipV="1">
            <a:off x="3520787" y="2876464"/>
            <a:ext cx="2309346" cy="1624659"/>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6" name="그림 25">
            <a:extLst>
              <a:ext uri="{FF2B5EF4-FFF2-40B4-BE49-F238E27FC236}">
                <a16:creationId xmlns:a16="http://schemas.microsoft.com/office/drawing/2014/main" id="{4A708422-AF65-93E8-F540-2A957B6B2C9C}"/>
              </a:ext>
            </a:extLst>
          </p:cNvPr>
          <p:cNvPicPr>
            <a:picLocks noChangeAspect="1"/>
          </p:cNvPicPr>
          <p:nvPr/>
        </p:nvPicPr>
        <p:blipFill>
          <a:blip r:embed="rId4"/>
          <a:stretch>
            <a:fillRect/>
          </a:stretch>
        </p:blipFill>
        <p:spPr>
          <a:xfrm>
            <a:off x="6209118" y="2884960"/>
            <a:ext cx="1827862" cy="2508265"/>
          </a:xfrm>
          <a:prstGeom prst="rect">
            <a:avLst/>
          </a:prstGeom>
        </p:spPr>
      </p:pic>
    </p:spTree>
    <p:extLst>
      <p:ext uri="{BB962C8B-B14F-4D97-AF65-F5344CB8AC3E}">
        <p14:creationId xmlns:p14="http://schemas.microsoft.com/office/powerpoint/2010/main" val="1622089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1A41A9-F83E-A475-1391-C12EEC73D4F5}"/>
              </a:ext>
            </a:extLst>
          </p:cNvPr>
          <p:cNvSpPr>
            <a:spLocks noGrp="1"/>
          </p:cNvSpPr>
          <p:nvPr>
            <p:ph type="title"/>
          </p:nvPr>
        </p:nvSpPr>
        <p:spPr>
          <a:xfrm>
            <a:off x="838200" y="125947"/>
            <a:ext cx="10515600" cy="1325563"/>
          </a:xfrm>
        </p:spPr>
        <p:txBody>
          <a:bodyPr>
            <a:normAutofit/>
          </a:bodyPr>
          <a:lstStyle/>
          <a:p>
            <a:pPr algn="ctr"/>
            <a:r>
              <a:rPr kumimoji="1" lang="en-US" altLang="ko-Kore-KR" sz="2500" dirty="0"/>
              <a:t>:</a:t>
            </a:r>
            <a:r>
              <a:rPr kumimoji="1" lang="en-US" altLang="ko-KR" sz="2500" dirty="0"/>
              <a:t>:</a:t>
            </a:r>
            <a:r>
              <a:rPr kumimoji="1" lang="ko-KR" altLang="en-US" sz="2500" dirty="0"/>
              <a:t> </a:t>
            </a:r>
            <a:r>
              <a:rPr kumimoji="1" lang="en-US" altLang="ko-KR" sz="2500" dirty="0"/>
              <a:t>main code</a:t>
            </a:r>
            <a:r>
              <a:rPr kumimoji="1" lang="ko-KR" altLang="en-US" sz="2500" dirty="0"/>
              <a:t> 분석 </a:t>
            </a:r>
            <a:r>
              <a:rPr kumimoji="1" lang="en-US" altLang="ko-KR" sz="2500" dirty="0"/>
              <a:t>(4)</a:t>
            </a:r>
            <a:r>
              <a:rPr kumimoji="1" lang="ko-KR" altLang="en-US" sz="2500" dirty="0"/>
              <a:t> </a:t>
            </a:r>
            <a:r>
              <a:rPr kumimoji="1" lang="en-US" altLang="ko-KR" sz="2500" dirty="0"/>
              <a:t>::</a:t>
            </a:r>
            <a:br>
              <a:rPr kumimoji="1" lang="en-US" altLang="ko-KR" sz="2500" dirty="0"/>
            </a:br>
            <a:r>
              <a:rPr kumimoji="1" lang="en-US" altLang="ko-KR" sz="2000" dirty="0"/>
              <a:t>(Assignment02_</a:t>
            </a:r>
            <a:r>
              <a:rPr kumimoji="1" lang="ko-KR" altLang="en-US" sz="2000" dirty="0"/>
              <a:t>이형섭</a:t>
            </a:r>
            <a:r>
              <a:rPr kumimoji="1" lang="en-US" altLang="ko-KR" sz="2000" dirty="0"/>
              <a:t>_201901766.m)</a:t>
            </a:r>
            <a:endParaRPr kumimoji="1" lang="ko-Kore-KR" altLang="en-US" sz="2000" dirty="0"/>
          </a:p>
        </p:txBody>
      </p:sp>
      <p:sp>
        <p:nvSpPr>
          <p:cNvPr id="11" name="TextBox 10">
            <a:extLst>
              <a:ext uri="{FF2B5EF4-FFF2-40B4-BE49-F238E27FC236}">
                <a16:creationId xmlns:a16="http://schemas.microsoft.com/office/drawing/2014/main" id="{9364B6AD-97A9-0523-273B-40B651D59E57}"/>
              </a:ext>
            </a:extLst>
          </p:cNvPr>
          <p:cNvSpPr txBox="1"/>
          <p:nvPr/>
        </p:nvSpPr>
        <p:spPr>
          <a:xfrm>
            <a:off x="7865629" y="1216449"/>
            <a:ext cx="4177655" cy="4093428"/>
          </a:xfrm>
          <a:prstGeom prst="rect">
            <a:avLst/>
          </a:prstGeom>
          <a:noFill/>
        </p:spPr>
        <p:txBody>
          <a:bodyPr wrap="square" rtlCol="0">
            <a:spAutoFit/>
          </a:bodyPr>
          <a:lstStyle/>
          <a:p>
            <a:r>
              <a:rPr kumimoji="1" lang="en-US" altLang="ko-KR" sz="1300" dirty="0">
                <a:sym typeface="Wingdings" pitchFamily="2" charset="2"/>
              </a:rPr>
              <a:t>Figure</a:t>
            </a:r>
            <a:r>
              <a:rPr kumimoji="1" lang="ko-KR" altLang="en-US" sz="1300" dirty="0">
                <a:sym typeface="Wingdings" pitchFamily="2" charset="2"/>
              </a:rPr>
              <a:t> 창에 직접 정의했던 </a:t>
            </a:r>
            <a:endParaRPr kumimoji="1" lang="en-US" altLang="ko-KR" sz="1300" dirty="0">
              <a:sym typeface="Wingdings" pitchFamily="2" charset="2"/>
            </a:endParaRPr>
          </a:p>
          <a:p>
            <a:r>
              <a:rPr kumimoji="1" lang="en-US" altLang="ko-KR" sz="1300" dirty="0" err="1">
                <a:sym typeface="Wingdings" pitchFamily="2" charset="2"/>
              </a:rPr>
              <a:t>drawMap</a:t>
            </a:r>
            <a:r>
              <a:rPr kumimoji="1" lang="en-US" altLang="ko-KR" sz="1300" dirty="0">
                <a:sym typeface="Wingdings" pitchFamily="2" charset="2"/>
              </a:rPr>
              <a:t> function</a:t>
            </a:r>
            <a:r>
              <a:rPr kumimoji="1" lang="ko-KR" altLang="en-US" sz="1300" dirty="0">
                <a:sym typeface="Wingdings" pitchFamily="2" charset="2"/>
              </a:rPr>
              <a:t>을  호출하여</a:t>
            </a:r>
            <a:r>
              <a:rPr kumimoji="1" lang="en-US" altLang="ko-KR" sz="1300" dirty="0">
                <a:sym typeface="Wingdings" pitchFamily="2" charset="2"/>
              </a:rPr>
              <a:t> </a:t>
            </a:r>
            <a:r>
              <a:rPr kumimoji="1" lang="ko-KR" altLang="en-US" sz="1300" dirty="0">
                <a:sym typeface="Wingdings" pitchFamily="2" charset="2"/>
              </a:rPr>
              <a:t>굴절 코스 </a:t>
            </a:r>
            <a:r>
              <a:rPr kumimoji="1" lang="en-US" altLang="ko-KR" sz="1300" dirty="0">
                <a:sym typeface="Wingdings" pitchFamily="2" charset="2"/>
              </a:rPr>
              <a:t>Map </a:t>
            </a:r>
            <a:r>
              <a:rPr kumimoji="1" lang="ko-KR" altLang="en-US" sz="1300" dirty="0">
                <a:sym typeface="Wingdings" pitchFamily="2" charset="2"/>
              </a:rPr>
              <a:t>그리기</a:t>
            </a:r>
            <a:r>
              <a:rPr kumimoji="1" lang="en-US" altLang="ko-KR" sz="1300" dirty="0">
                <a:sym typeface="Wingdings" pitchFamily="2" charset="2"/>
              </a:rPr>
              <a:t>.</a:t>
            </a:r>
          </a:p>
          <a:p>
            <a:endParaRPr kumimoji="1" lang="en-US" altLang="ko-KR" sz="1300" dirty="0">
              <a:sym typeface="Wingdings" pitchFamily="2" charset="2"/>
            </a:endParaRPr>
          </a:p>
          <a:p>
            <a:r>
              <a:rPr kumimoji="1" lang="ko-KR" altLang="en-US" sz="1300" dirty="0">
                <a:sym typeface="Wingdings" pitchFamily="2" charset="2"/>
              </a:rPr>
              <a:t>앞서 설정한 </a:t>
            </a:r>
            <a:r>
              <a:rPr kumimoji="1" lang="en-US" altLang="ko-KR" sz="1300" dirty="0" err="1">
                <a:sym typeface="Wingdings" pitchFamily="2" charset="2"/>
              </a:rPr>
              <a:t>sta</a:t>
            </a:r>
            <a:r>
              <a:rPr kumimoji="1" lang="en-US" altLang="ko-KR" sz="1300" dirty="0">
                <a:sym typeface="Wingdings" pitchFamily="2" charset="2"/>
              </a:rPr>
              <a:t> (steering angle)</a:t>
            </a:r>
            <a:r>
              <a:rPr kumimoji="1" lang="ko-KR" altLang="en-US" sz="1300" dirty="0">
                <a:sym typeface="Wingdings" pitchFamily="2" charset="2"/>
              </a:rPr>
              <a:t>을 </a:t>
            </a:r>
            <a:r>
              <a:rPr kumimoji="1" lang="en-US" altLang="ko-KR" sz="1300" dirty="0">
                <a:sym typeface="Wingdings" pitchFamily="2" charset="2"/>
              </a:rPr>
              <a:t>iterative</a:t>
            </a:r>
            <a:r>
              <a:rPr kumimoji="1" lang="ko-KR" altLang="en-US" sz="1300" dirty="0">
                <a:sym typeface="Wingdings" pitchFamily="2" charset="2"/>
              </a:rPr>
              <a:t>하게 수행하여</a:t>
            </a:r>
            <a:endParaRPr kumimoji="1" lang="en-US" altLang="ko-KR" sz="1300" dirty="0">
              <a:sym typeface="Wingdings" pitchFamily="2" charset="2"/>
            </a:endParaRPr>
          </a:p>
          <a:p>
            <a:r>
              <a:rPr kumimoji="1" lang="en-US" altLang="ko-KR" sz="1300" dirty="0">
                <a:sym typeface="Wingdings" pitchFamily="2" charset="2"/>
              </a:rPr>
              <a:t>Simulation </a:t>
            </a:r>
            <a:r>
              <a:rPr kumimoji="1" lang="ko-KR" altLang="en-US" sz="1300" dirty="0">
                <a:sym typeface="Wingdings" pitchFamily="2" charset="2"/>
              </a:rPr>
              <a:t>수행</a:t>
            </a:r>
            <a:r>
              <a:rPr kumimoji="1" lang="en-US" altLang="ko-KR" sz="1300">
                <a:sym typeface="Wingdings" pitchFamily="2" charset="2"/>
              </a:rPr>
              <a:t>.</a:t>
            </a:r>
            <a:endParaRPr kumimoji="1" lang="en-US" altLang="ko-KR" sz="1300" dirty="0">
              <a:sym typeface="Wingdings" pitchFamily="2" charset="2"/>
            </a:endParaRPr>
          </a:p>
          <a:p>
            <a:endParaRPr kumimoji="1" lang="en-US" altLang="ko-KR" sz="1300" dirty="0">
              <a:sym typeface="Wingdings" pitchFamily="2" charset="2"/>
            </a:endParaRPr>
          </a:p>
          <a:p>
            <a:r>
              <a:rPr kumimoji="1" lang="ko-KR" altLang="en-US" sz="1300" dirty="0">
                <a:sym typeface="Wingdings" pitchFamily="2" charset="2"/>
              </a:rPr>
              <a:t>속도 </a:t>
            </a:r>
            <a:r>
              <a:rPr kumimoji="1" lang="en-US" altLang="ko-KR" sz="1300" dirty="0">
                <a:sym typeface="Wingdings" pitchFamily="2" charset="2"/>
              </a:rPr>
              <a:t>v</a:t>
            </a:r>
            <a:r>
              <a:rPr kumimoji="1" lang="ko-KR" altLang="en-US" sz="1300" dirty="0">
                <a:sym typeface="Wingdings" pitchFamily="2" charset="2"/>
              </a:rPr>
              <a:t>의 </a:t>
            </a:r>
            <a:r>
              <a:rPr kumimoji="1" lang="en-US" altLang="ko-KR" sz="1300" dirty="0">
                <a:sym typeface="Wingdings" pitchFamily="2" charset="2"/>
              </a:rPr>
              <a:t>x</a:t>
            </a:r>
            <a:r>
              <a:rPr kumimoji="1" lang="ko-KR" altLang="en-US" sz="1300" dirty="0">
                <a:sym typeface="Wingdings" pitchFamily="2" charset="2"/>
              </a:rPr>
              <a:t>축 방향 속도 </a:t>
            </a:r>
            <a:r>
              <a:rPr kumimoji="1" lang="en-US" altLang="ko-KR" sz="1300" dirty="0" err="1">
                <a:sym typeface="Wingdings" pitchFamily="2" charset="2"/>
              </a:rPr>
              <a:t>v_x</a:t>
            </a:r>
            <a:r>
              <a:rPr kumimoji="1" lang="en-US" altLang="ko-KR" sz="1300" dirty="0">
                <a:sym typeface="Wingdings" pitchFamily="2" charset="2"/>
              </a:rPr>
              <a:t>, y</a:t>
            </a:r>
            <a:r>
              <a:rPr kumimoji="1" lang="ko-KR" altLang="en-US" sz="1300" dirty="0">
                <a:sym typeface="Wingdings" pitchFamily="2" charset="2"/>
              </a:rPr>
              <a:t>축 방향 속도 </a:t>
            </a:r>
            <a:r>
              <a:rPr kumimoji="1" lang="en-US" altLang="ko-KR" sz="1300" dirty="0" err="1">
                <a:sym typeface="Wingdings" pitchFamily="2" charset="2"/>
              </a:rPr>
              <a:t>v_y</a:t>
            </a:r>
            <a:r>
              <a:rPr kumimoji="1" lang="en-US" altLang="ko-KR" sz="1300" dirty="0">
                <a:sym typeface="Wingdings" pitchFamily="2" charset="2"/>
              </a:rPr>
              <a:t> update</a:t>
            </a:r>
          </a:p>
          <a:p>
            <a:r>
              <a:rPr kumimoji="1" lang="en-US" altLang="ko-KR" sz="1300" dirty="0">
                <a:sym typeface="Wingdings" pitchFamily="2" charset="2"/>
              </a:rPr>
              <a:t>Theta </a:t>
            </a:r>
            <a:r>
              <a:rPr kumimoji="1" lang="ko-KR" altLang="en-US" sz="1300" dirty="0">
                <a:sym typeface="Wingdings" pitchFamily="2" charset="2"/>
              </a:rPr>
              <a:t>현재 </a:t>
            </a:r>
            <a:r>
              <a:rPr kumimoji="1" lang="en-US" altLang="ko-KR" sz="1300" dirty="0">
                <a:sym typeface="Wingdings" pitchFamily="2" charset="2"/>
              </a:rPr>
              <a:t>steering angle</a:t>
            </a:r>
            <a:r>
              <a:rPr kumimoji="1" lang="ko-KR" altLang="en-US" sz="1300" dirty="0">
                <a:sym typeface="Wingdings" pitchFamily="2" charset="2"/>
              </a:rPr>
              <a:t>에 맞춰 </a:t>
            </a:r>
            <a:r>
              <a:rPr kumimoji="1" lang="en-US" altLang="ko-KR" sz="1300" dirty="0">
                <a:sym typeface="Wingdings" pitchFamily="2" charset="2"/>
              </a:rPr>
              <a:t>theta update</a:t>
            </a:r>
          </a:p>
          <a:p>
            <a:endParaRPr kumimoji="1" lang="en-US" altLang="ko-KR" sz="1300" dirty="0">
              <a:sym typeface="Wingdings" pitchFamily="2" charset="2"/>
            </a:endParaRPr>
          </a:p>
          <a:p>
            <a:r>
              <a:rPr kumimoji="1" lang="ko-KR" altLang="en-US" sz="1300" dirty="0">
                <a:sym typeface="Wingdings" pitchFamily="2" charset="2"/>
              </a:rPr>
              <a:t>왼쪽 앞</a:t>
            </a:r>
            <a:r>
              <a:rPr kumimoji="1" lang="en-US" altLang="ko-KR" sz="1300" dirty="0">
                <a:sym typeface="Wingdings" pitchFamily="2" charset="2"/>
              </a:rPr>
              <a:t>, </a:t>
            </a:r>
            <a:r>
              <a:rPr kumimoji="1" lang="ko-KR" altLang="en-US" sz="1300" dirty="0">
                <a:sym typeface="Wingdings" pitchFamily="2" charset="2"/>
              </a:rPr>
              <a:t>오른쪽 앞</a:t>
            </a:r>
            <a:r>
              <a:rPr kumimoji="1" lang="en-US" altLang="ko-KR" sz="1300" dirty="0">
                <a:sym typeface="Wingdings" pitchFamily="2" charset="2"/>
              </a:rPr>
              <a:t>, </a:t>
            </a:r>
            <a:r>
              <a:rPr kumimoji="1" lang="ko-KR" altLang="en-US" sz="1300" dirty="0">
                <a:sym typeface="Wingdings" pitchFamily="2" charset="2"/>
              </a:rPr>
              <a:t>왼쪽 뒤</a:t>
            </a:r>
            <a:r>
              <a:rPr kumimoji="1" lang="en-US" altLang="ko-KR" sz="1300" dirty="0">
                <a:sym typeface="Wingdings" pitchFamily="2" charset="2"/>
              </a:rPr>
              <a:t>, </a:t>
            </a:r>
            <a:r>
              <a:rPr kumimoji="1" lang="ko-KR" altLang="en-US" sz="1300" dirty="0">
                <a:sym typeface="Wingdings" pitchFamily="2" charset="2"/>
              </a:rPr>
              <a:t>앞쪽 뒷바퀴 </a:t>
            </a:r>
            <a:endParaRPr kumimoji="1" lang="en-US" altLang="ko-KR" sz="1300" dirty="0">
              <a:sym typeface="Wingdings" pitchFamily="2" charset="2"/>
            </a:endParaRPr>
          </a:p>
          <a:p>
            <a:r>
              <a:rPr kumimoji="1" lang="en-US" altLang="ko-KR" sz="1300" dirty="0">
                <a:sym typeface="Wingdings" pitchFamily="2" charset="2"/>
              </a:rPr>
              <a:t>theta</a:t>
            </a:r>
            <a:r>
              <a:rPr kumimoji="1" lang="ko-KR" altLang="en-US" sz="1300" dirty="0">
                <a:sym typeface="Wingdings" pitchFamily="2" charset="2"/>
              </a:rPr>
              <a:t>에 맞게 </a:t>
            </a:r>
            <a:r>
              <a:rPr kumimoji="1" lang="en-US" altLang="ko-KR" sz="1300" dirty="0">
                <a:sym typeface="Wingdings" pitchFamily="2" charset="2"/>
              </a:rPr>
              <a:t>update</a:t>
            </a:r>
          </a:p>
          <a:p>
            <a:endParaRPr kumimoji="1" lang="en-US" altLang="ko-KR" sz="1300" dirty="0">
              <a:sym typeface="Wingdings" pitchFamily="2" charset="2"/>
            </a:endParaRPr>
          </a:p>
          <a:p>
            <a:r>
              <a:rPr kumimoji="1" lang="en-US" altLang="ko-KR" sz="1300" dirty="0" err="1">
                <a:sym typeface="Wingdings" pitchFamily="2" charset="2"/>
              </a:rPr>
              <a:t>My_veh_obj</a:t>
            </a:r>
            <a:r>
              <a:rPr kumimoji="1" lang="ko-KR" altLang="en-US" sz="1300" dirty="0" err="1">
                <a:sym typeface="Wingdings" pitchFamily="2" charset="2"/>
              </a:rPr>
              <a:t>를</a:t>
            </a:r>
            <a:r>
              <a:rPr kumimoji="1" lang="ko-KR" altLang="en-US" sz="1300" dirty="0">
                <a:sym typeface="Wingdings" pitchFamily="2" charset="2"/>
              </a:rPr>
              <a:t> 호출하여 </a:t>
            </a:r>
            <a:r>
              <a:rPr kumimoji="1" lang="en-US" altLang="ko-KR" sz="1300" dirty="0">
                <a:sym typeface="Wingdings" pitchFamily="2" charset="2"/>
              </a:rPr>
              <a:t>CCW transformation </a:t>
            </a:r>
            <a:r>
              <a:rPr kumimoji="1" lang="ko-KR" altLang="en-US" sz="1300" dirty="0">
                <a:sym typeface="Wingdings" pitchFamily="2" charset="2"/>
              </a:rPr>
              <a:t>수행하여</a:t>
            </a:r>
            <a:endParaRPr kumimoji="1" lang="en-US" altLang="ko-KR" sz="1300" dirty="0">
              <a:sym typeface="Wingdings" pitchFamily="2" charset="2"/>
            </a:endParaRPr>
          </a:p>
          <a:p>
            <a:r>
              <a:rPr kumimoji="1" lang="en-US" altLang="ko-KR" sz="1300" dirty="0">
                <a:sym typeface="Wingdings" pitchFamily="2" charset="2"/>
              </a:rPr>
              <a:t>Update</a:t>
            </a:r>
            <a:r>
              <a:rPr kumimoji="1" lang="ko-KR" altLang="en-US" sz="1300" dirty="0">
                <a:sym typeface="Wingdings" pitchFamily="2" charset="2"/>
              </a:rPr>
              <a:t>된 값들을 획득</a:t>
            </a:r>
            <a:endParaRPr kumimoji="1" lang="en-US" altLang="ko-KR" sz="1300" dirty="0">
              <a:sym typeface="Wingdings" pitchFamily="2" charset="2"/>
            </a:endParaRPr>
          </a:p>
          <a:p>
            <a:endParaRPr kumimoji="1" lang="en-US" altLang="ko-KR" sz="1300" dirty="0">
              <a:sym typeface="Wingdings" pitchFamily="2" charset="2"/>
            </a:endParaRPr>
          </a:p>
          <a:p>
            <a:r>
              <a:rPr kumimoji="1" lang="en-US" altLang="ko-KR" sz="1300" dirty="0">
                <a:sym typeface="Wingdings" pitchFamily="2" charset="2"/>
              </a:rPr>
              <a:t>set()</a:t>
            </a:r>
            <a:r>
              <a:rPr kumimoji="1" lang="ko-KR" altLang="en-US" sz="1300" dirty="0">
                <a:sym typeface="Wingdings" pitchFamily="2" charset="2"/>
              </a:rPr>
              <a:t> 함수를 통해</a:t>
            </a:r>
            <a:r>
              <a:rPr kumimoji="1" lang="en-US" altLang="ko-KR" sz="1300" dirty="0">
                <a:sym typeface="Wingdings" pitchFamily="2" charset="2"/>
              </a:rPr>
              <a:t> update</a:t>
            </a:r>
            <a:r>
              <a:rPr kumimoji="1" lang="ko-KR" altLang="en-US" sz="1300" dirty="0">
                <a:sym typeface="Wingdings" pitchFamily="2" charset="2"/>
              </a:rPr>
              <a:t>된 값으로 객체의 속성 수정</a:t>
            </a:r>
            <a:endParaRPr kumimoji="1" lang="en-US" altLang="ko-KR" sz="1300" dirty="0">
              <a:sym typeface="Wingdings" pitchFamily="2" charset="2"/>
            </a:endParaRPr>
          </a:p>
          <a:p>
            <a:endParaRPr kumimoji="1" lang="en-US" altLang="ko-KR" sz="1300" dirty="0">
              <a:sym typeface="Wingdings" pitchFamily="2" charset="2"/>
            </a:endParaRPr>
          </a:p>
          <a:p>
            <a:r>
              <a:rPr kumimoji="1" lang="ko-KR" altLang="en-US" sz="1300" dirty="0">
                <a:sym typeface="Wingdings" pitchFamily="2" charset="2"/>
              </a:rPr>
              <a:t>앞쪽 바퀴와 뒤쪽 바퀴를 이어주는 </a:t>
            </a:r>
            <a:r>
              <a:rPr kumimoji="1" lang="en-US" altLang="ko-KR" sz="1300" dirty="0">
                <a:sym typeface="Wingdings" pitchFamily="2" charset="2"/>
              </a:rPr>
              <a:t>line</a:t>
            </a:r>
            <a:r>
              <a:rPr kumimoji="1" lang="ko-KR" altLang="en-US" sz="1300" dirty="0">
                <a:sym typeface="Wingdings" pitchFamily="2" charset="2"/>
              </a:rPr>
              <a:t>도 </a:t>
            </a:r>
            <a:r>
              <a:rPr kumimoji="1" lang="en-US" altLang="ko-KR" sz="1300" dirty="0">
                <a:sym typeface="Wingdings" pitchFamily="2" charset="2"/>
              </a:rPr>
              <a:t>update</a:t>
            </a:r>
          </a:p>
          <a:p>
            <a:endParaRPr kumimoji="1" lang="en-US" altLang="ko-KR" sz="1300" dirty="0">
              <a:sym typeface="Wingdings" pitchFamily="2" charset="2"/>
            </a:endParaRPr>
          </a:p>
          <a:p>
            <a:r>
              <a:rPr kumimoji="1" lang="en-US" altLang="ko-KR" sz="1300" dirty="0">
                <a:sym typeface="Wingdings" pitchFamily="2" charset="2"/>
              </a:rPr>
              <a:t>Figure</a:t>
            </a:r>
            <a:r>
              <a:rPr kumimoji="1" lang="ko-KR" altLang="en-US" sz="1300" dirty="0">
                <a:sym typeface="Wingdings" pitchFamily="2" charset="2"/>
              </a:rPr>
              <a:t>창 속성 설정</a:t>
            </a:r>
            <a:endParaRPr kumimoji="1" lang="en-US" altLang="ko-KR" sz="1300" dirty="0">
              <a:sym typeface="Wingdings" pitchFamily="2" charset="2"/>
            </a:endParaRPr>
          </a:p>
        </p:txBody>
      </p:sp>
      <p:pic>
        <p:nvPicPr>
          <p:cNvPr id="29" name="그림 28">
            <a:extLst>
              <a:ext uri="{FF2B5EF4-FFF2-40B4-BE49-F238E27FC236}">
                <a16:creationId xmlns:a16="http://schemas.microsoft.com/office/drawing/2014/main" id="{38CAC98B-2709-48AD-4740-DBFC97D04640}"/>
              </a:ext>
            </a:extLst>
          </p:cNvPr>
          <p:cNvPicPr>
            <a:picLocks noChangeAspect="1"/>
          </p:cNvPicPr>
          <p:nvPr/>
        </p:nvPicPr>
        <p:blipFill>
          <a:blip r:embed="rId2"/>
          <a:stretch>
            <a:fillRect/>
          </a:stretch>
        </p:blipFill>
        <p:spPr>
          <a:xfrm>
            <a:off x="148716" y="1204401"/>
            <a:ext cx="7217284" cy="5220727"/>
          </a:xfrm>
          <a:prstGeom prst="rect">
            <a:avLst/>
          </a:prstGeom>
        </p:spPr>
      </p:pic>
      <p:sp>
        <p:nvSpPr>
          <p:cNvPr id="22" name="TextBox 21">
            <a:extLst>
              <a:ext uri="{FF2B5EF4-FFF2-40B4-BE49-F238E27FC236}">
                <a16:creationId xmlns:a16="http://schemas.microsoft.com/office/drawing/2014/main" id="{CA400525-5CBD-F163-583C-894A2EB6D36E}"/>
              </a:ext>
            </a:extLst>
          </p:cNvPr>
          <p:cNvSpPr txBox="1"/>
          <p:nvPr/>
        </p:nvSpPr>
        <p:spPr>
          <a:xfrm>
            <a:off x="3495743" y="1451510"/>
            <a:ext cx="3705157" cy="1492716"/>
          </a:xfrm>
          <a:prstGeom prst="rect">
            <a:avLst/>
          </a:prstGeom>
          <a:noFill/>
        </p:spPr>
        <p:txBody>
          <a:bodyPr wrap="square" rtlCol="0">
            <a:spAutoFit/>
          </a:bodyPr>
          <a:lstStyle/>
          <a:p>
            <a:r>
              <a:rPr kumimoji="1" lang="ko-KR" altLang="en-US" sz="1300" dirty="0">
                <a:sym typeface="Wingdings" pitchFamily="2" charset="2"/>
              </a:rPr>
              <a:t>앞서 </a:t>
            </a:r>
            <a:endParaRPr kumimoji="1" lang="en-US" altLang="ko-KR" sz="1300" dirty="0">
              <a:sym typeface="Wingdings" pitchFamily="2" charset="2"/>
            </a:endParaRPr>
          </a:p>
          <a:p>
            <a:r>
              <a:rPr kumimoji="1" lang="en-US" altLang="ko-KR" sz="1300" dirty="0">
                <a:sym typeface="Wingdings" pitchFamily="2" charset="2"/>
              </a:rPr>
              <a:t>main code </a:t>
            </a:r>
            <a:r>
              <a:rPr kumimoji="1" lang="ko-KR" altLang="en-US" sz="1300" dirty="0">
                <a:sym typeface="Wingdings" pitchFamily="2" charset="2"/>
              </a:rPr>
              <a:t>분석</a:t>
            </a:r>
            <a:r>
              <a:rPr kumimoji="1" lang="en-US" altLang="ko-KR" sz="1300" dirty="0">
                <a:sym typeface="Wingdings" pitchFamily="2" charset="2"/>
              </a:rPr>
              <a:t>(1), (2), (3) </a:t>
            </a:r>
            <a:r>
              <a:rPr kumimoji="1" lang="ko-KR" altLang="en-US" sz="1300" dirty="0">
                <a:sym typeface="Wingdings" pitchFamily="2" charset="2"/>
              </a:rPr>
              <a:t>에서 했던 초기설정이</a:t>
            </a:r>
            <a:endParaRPr kumimoji="1" lang="en-US" altLang="ko-KR" sz="1300" dirty="0">
              <a:sym typeface="Wingdings" pitchFamily="2" charset="2"/>
            </a:endParaRPr>
          </a:p>
          <a:p>
            <a:r>
              <a:rPr kumimoji="1" lang="en-US" altLang="ko-KR" sz="1300" dirty="0">
                <a:sym typeface="Wingdings" pitchFamily="2" charset="2"/>
              </a:rPr>
              <a:t>Simulation</a:t>
            </a:r>
            <a:r>
              <a:rPr kumimoji="1" lang="ko-KR" altLang="en-US" sz="1300" dirty="0">
                <a:sym typeface="Wingdings" pitchFamily="2" charset="2"/>
              </a:rPr>
              <a:t>에서 </a:t>
            </a:r>
            <a:r>
              <a:rPr kumimoji="1" lang="en-US" altLang="ko-KR" sz="1300" dirty="0">
                <a:sym typeface="Wingdings" pitchFamily="2" charset="2"/>
              </a:rPr>
              <a:t>for</a:t>
            </a:r>
            <a:r>
              <a:rPr kumimoji="1" lang="ko-KR" altLang="en-US" sz="1300" dirty="0">
                <a:sym typeface="Wingdings" pitchFamily="2" charset="2"/>
              </a:rPr>
              <a:t>문을 돌며 </a:t>
            </a:r>
            <a:endParaRPr kumimoji="1" lang="en-US" altLang="ko-KR" sz="1300" dirty="0">
              <a:sym typeface="Wingdings" pitchFamily="2" charset="2"/>
            </a:endParaRPr>
          </a:p>
          <a:p>
            <a:r>
              <a:rPr kumimoji="1" lang="ko-KR" altLang="en-US" sz="1300" dirty="0">
                <a:sym typeface="Wingdings" pitchFamily="2" charset="2"/>
              </a:rPr>
              <a:t>계속 반복하는 형태이므로</a:t>
            </a:r>
            <a:endParaRPr kumimoji="1" lang="en-US" altLang="ko-KR" sz="1300" dirty="0">
              <a:sym typeface="Wingdings" pitchFamily="2" charset="2"/>
            </a:endParaRPr>
          </a:p>
          <a:p>
            <a:r>
              <a:rPr kumimoji="1" lang="ko-KR" altLang="en-US" sz="1300" dirty="0">
                <a:sym typeface="Wingdings" pitchFamily="2" charset="2"/>
              </a:rPr>
              <a:t>거의 동일한 내용이 반복됩니다</a:t>
            </a:r>
            <a:r>
              <a:rPr kumimoji="1" lang="en-US" altLang="ko-KR" sz="1300" dirty="0">
                <a:sym typeface="Wingdings" pitchFamily="2" charset="2"/>
              </a:rPr>
              <a:t>.</a:t>
            </a:r>
          </a:p>
          <a:p>
            <a:endParaRPr kumimoji="1" lang="en-US" altLang="ko-KR" sz="1300" dirty="0">
              <a:sym typeface="Wingdings" pitchFamily="2" charset="2"/>
            </a:endParaRPr>
          </a:p>
          <a:p>
            <a:r>
              <a:rPr kumimoji="1" lang="ko-KR" altLang="en-US" sz="1300" dirty="0">
                <a:sym typeface="Wingdings" pitchFamily="2" charset="2"/>
              </a:rPr>
              <a:t>따라서 짧게만 요약하자면 다음과 같습니다</a:t>
            </a:r>
            <a:r>
              <a:rPr kumimoji="1" lang="en-US" altLang="ko-KR" sz="1300" dirty="0">
                <a:sym typeface="Wingdings" pitchFamily="2" charset="2"/>
              </a:rPr>
              <a:t>.</a:t>
            </a:r>
          </a:p>
        </p:txBody>
      </p:sp>
      <p:cxnSp>
        <p:nvCxnSpPr>
          <p:cNvPr id="4" name="직선 화살표 연결선 3">
            <a:extLst>
              <a:ext uri="{FF2B5EF4-FFF2-40B4-BE49-F238E27FC236}">
                <a16:creationId xmlns:a16="http://schemas.microsoft.com/office/drawing/2014/main" id="{EB019A20-111B-8E77-A509-3DC954D212EA}"/>
              </a:ext>
            </a:extLst>
          </p:cNvPr>
          <p:cNvCxnSpPr/>
          <p:nvPr/>
        </p:nvCxnSpPr>
        <p:spPr>
          <a:xfrm>
            <a:off x="7277100" y="2197100"/>
            <a:ext cx="58852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54218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1289</Words>
  <Application>Microsoft Macintosh PowerPoint</Application>
  <PresentationFormat>와이드스크린</PresentationFormat>
  <Paragraphs>135</Paragraphs>
  <Slides>9</Slides>
  <Notes>0</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9</vt:i4>
      </vt:variant>
    </vt:vector>
  </HeadingPairs>
  <TitlesOfParts>
    <vt:vector size="15" baseType="lpstr">
      <vt:lpstr>NanumGothic</vt:lpstr>
      <vt:lpstr>Arial</vt:lpstr>
      <vt:lpstr>Calibri</vt:lpstr>
      <vt:lpstr>Calibri Light</vt:lpstr>
      <vt:lpstr>Menlo</vt:lpstr>
      <vt:lpstr>Office 테마</vt:lpstr>
      <vt:lpstr>과제02 - bicycle model simulation  아래 사진의 면허시허험장 굴절코스을 Matlab 으로 연석은 실선으로 나타내고 차량 모델의 바퀴가 실선을 넘어가지 않도록 주행시키는 simulation을 수행하라. 단, 차체(아반떼AD)는 연석 실선을 넘어가도 됨.  simulation 결과 영상을 ppt 에 첨부할 것. (영상은 MP4 파일 포맷으로 ppt 에 첨부해야함.) 또한 ppt 에는 Matlab code에 대한 분석 및 결과 분석을 첨부할 것.  Matlab code 와 ppt 를 작성하여 하나의 zip 파일로 묶어 제출 할 것.</vt:lpstr>
      <vt:lpstr>:: Simulation 결과 영상 ::</vt:lpstr>
      <vt:lpstr>:: 2017 Avante(AD) 분석:: https://www.carisyou.com/car/5462/Spec/53102</vt:lpstr>
      <vt:lpstr>:: 굴절 코스 map 파악 ::</vt:lpstr>
      <vt:lpstr>:: 굴절 코스 map 그리기 :: (drawMap.m)</vt:lpstr>
      <vt:lpstr>:: main code 분석 (1) :: (Assignment02_이형섭_201901766.m)</vt:lpstr>
      <vt:lpstr>:: main code 분석 (2) :: (Assignment02_이형섭_201901766.m)</vt:lpstr>
      <vt:lpstr>:: main code 분석 (3) :: (my_veh_obj.m function)</vt:lpstr>
      <vt:lpstr>:: main code 분석 (4) :: (Assignment02_이형섭_201901766.m)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과제02 - bicycle model simulation 아래 사진의 면허시허험장 굴절코스을 Matlab 으로 연석은 실선으로 나타내고 차량 모델의 바퀴가 실선을 넘어가지 않도록 주행시키는 simulation을 수행하라. 단, 차체(아반떼AD)는 연석 실선을 넘어가도 됨.  simulation 결과 영상을 ppt 에 첨부할 것. (영상은 MP4 파일 포맷으로 ppt 에 첨부해야함.) 또한 ppt 에는 Matlab code에 대한 분석 및 결과 분석을 첨부할 것.  Matlab code 와 ppt 를 작성하여 하나의 zip 파일로 묶어 제출 할 것.</dc:title>
  <dc:creator>이 형섭</dc:creator>
  <cp:lastModifiedBy>형섭 이</cp:lastModifiedBy>
  <cp:revision>27</cp:revision>
  <dcterms:created xsi:type="dcterms:W3CDTF">2023-05-15T15:00:02Z</dcterms:created>
  <dcterms:modified xsi:type="dcterms:W3CDTF">2023-05-16T12:25:31Z</dcterms:modified>
</cp:coreProperties>
</file>